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565" r:id="rId5"/>
    <p:sldId id="567" r:id="rId6"/>
    <p:sldId id="568" r:id="rId7"/>
    <p:sldId id="584" r:id="rId8"/>
    <p:sldId id="585" r:id="rId9"/>
    <p:sldId id="586" r:id="rId10"/>
    <p:sldId id="587" r:id="rId11"/>
    <p:sldId id="347" r:id="rId12"/>
    <p:sldId id="331" r:id="rId13"/>
    <p:sldId id="378" r:id="rId14"/>
    <p:sldId id="380" r:id="rId15"/>
    <p:sldId id="348" r:id="rId16"/>
    <p:sldId id="349" r:id="rId17"/>
    <p:sldId id="381" r:id="rId18"/>
    <p:sldId id="603" r:id="rId19"/>
    <p:sldId id="382" r:id="rId20"/>
    <p:sldId id="375" r:id="rId21"/>
    <p:sldId id="376" r:id="rId22"/>
    <p:sldId id="841" r:id="rId23"/>
    <p:sldId id="842" r:id="rId24"/>
    <p:sldId id="843" r:id="rId25"/>
    <p:sldId id="844" r:id="rId26"/>
    <p:sldId id="845" r:id="rId27"/>
    <p:sldId id="377" r:id="rId28"/>
    <p:sldId id="383" r:id="rId29"/>
    <p:sldId id="756" r:id="rId30"/>
    <p:sldId id="606" r:id="rId31"/>
    <p:sldId id="758" r:id="rId32"/>
    <p:sldId id="607" r:id="rId33"/>
    <p:sldId id="609" r:id="rId34"/>
    <p:sldId id="384" r:id="rId35"/>
    <p:sldId id="608" r:id="rId36"/>
    <p:sldId id="840" r:id="rId37"/>
    <p:sldId id="460" r:id="rId38"/>
    <p:sldId id="462" r:id="rId39"/>
    <p:sldId id="461" r:id="rId40"/>
    <p:sldId id="463"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948D7D-DBEE-4D29-B816-16D96C7105AC}" v="4" dt="2023-04-18T18:31:45.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ahmed ali Khan" userId="08dcc134e75ba06d" providerId="LiveId" clId="{B1948D7D-DBEE-4D29-B816-16D96C7105AC}"/>
    <pc:docChg chg="custSel addSld delSld modSld sldOrd">
      <pc:chgData name="Md ahmed ali Khan" userId="08dcc134e75ba06d" providerId="LiveId" clId="{B1948D7D-DBEE-4D29-B816-16D96C7105AC}" dt="2023-04-18T18:32:04.241" v="429" actId="20577"/>
      <pc:docMkLst>
        <pc:docMk/>
      </pc:docMkLst>
      <pc:sldChg chg="new del">
        <pc:chgData name="Md ahmed ali Khan" userId="08dcc134e75ba06d" providerId="LiveId" clId="{B1948D7D-DBEE-4D29-B816-16D96C7105AC}" dt="2023-04-18T18:20:05.012" v="120" actId="47"/>
        <pc:sldMkLst>
          <pc:docMk/>
          <pc:sldMk cId="1728449607" sldId="256"/>
        </pc:sldMkLst>
      </pc:sldChg>
      <pc:sldChg chg="add del">
        <pc:chgData name="Md ahmed ali Khan" userId="08dcc134e75ba06d" providerId="LiveId" clId="{B1948D7D-DBEE-4D29-B816-16D96C7105AC}" dt="2023-04-18T18:17:38.318" v="25" actId="47"/>
        <pc:sldMkLst>
          <pc:docMk/>
          <pc:sldMk cId="269740723" sldId="257"/>
        </pc:sldMkLst>
      </pc:sldChg>
      <pc:sldChg chg="modSp add del mod ord">
        <pc:chgData name="Md ahmed ali Khan" userId="08dcc134e75ba06d" providerId="LiveId" clId="{B1948D7D-DBEE-4D29-B816-16D96C7105AC}" dt="2023-04-18T18:32:04.241" v="429" actId="20577"/>
        <pc:sldMkLst>
          <pc:docMk/>
          <pc:sldMk cId="1307440379" sldId="257"/>
        </pc:sldMkLst>
        <pc:spChg chg="mod">
          <ac:chgData name="Md ahmed ali Khan" userId="08dcc134e75ba06d" providerId="LiveId" clId="{B1948D7D-DBEE-4D29-B816-16D96C7105AC}" dt="2023-04-18T18:32:04.241" v="429" actId="20577"/>
          <ac:spMkLst>
            <pc:docMk/>
            <pc:sldMk cId="1307440379" sldId="257"/>
            <ac:spMk id="4" creationId="{00000000-0000-0000-0000-000000000000}"/>
          </ac:spMkLst>
        </pc:spChg>
      </pc:sldChg>
      <pc:sldChg chg="modSp add mod">
        <pc:chgData name="Md ahmed ali Khan" userId="08dcc134e75ba06d" providerId="LiveId" clId="{B1948D7D-DBEE-4D29-B816-16D96C7105AC}" dt="2023-04-18T18:21:12.618" v="256" actId="20577"/>
        <pc:sldMkLst>
          <pc:docMk/>
          <pc:sldMk cId="0" sldId="258"/>
        </pc:sldMkLst>
        <pc:spChg chg="mod">
          <ac:chgData name="Md ahmed ali Khan" userId="08dcc134e75ba06d" providerId="LiveId" clId="{B1948D7D-DBEE-4D29-B816-16D96C7105AC}" dt="2023-04-18T18:21:12.618" v="256" actId="20577"/>
          <ac:spMkLst>
            <pc:docMk/>
            <pc:sldMk cId="0" sldId="258"/>
            <ac:spMk id="1048593" creationId="{00000000-0000-0000-0000-000000000000}"/>
          </ac:spMkLst>
        </pc:spChg>
      </pc:sldChg>
      <pc:sldChg chg="modSp add mod">
        <pc:chgData name="Md ahmed ali Khan" userId="08dcc134e75ba06d" providerId="LiveId" clId="{B1948D7D-DBEE-4D29-B816-16D96C7105AC}" dt="2023-04-18T18:19:57.725" v="119" actId="20577"/>
        <pc:sldMkLst>
          <pc:docMk/>
          <pc:sldMk cId="3994717819" sldId="259"/>
        </pc:sldMkLst>
        <pc:graphicFrameChg chg="modGraphic">
          <ac:chgData name="Md ahmed ali Khan" userId="08dcc134e75ba06d" providerId="LiveId" clId="{B1948D7D-DBEE-4D29-B816-16D96C7105AC}" dt="2023-04-18T18:19:57.725" v="119" actId="20577"/>
          <ac:graphicFrameMkLst>
            <pc:docMk/>
            <pc:sldMk cId="3994717819" sldId="259"/>
            <ac:graphicFrameMk id="2" creationId="{00000000-0000-0000-0000-000000000000}"/>
          </ac:graphicFrameMkLst>
        </pc:graphicFrameChg>
      </pc:sldChg>
      <pc:sldChg chg="add">
        <pc:chgData name="Md ahmed ali Khan" userId="08dcc134e75ba06d" providerId="LiveId" clId="{B1948D7D-DBEE-4D29-B816-16D96C7105AC}" dt="2023-04-18T18:15:41.672" v="1"/>
        <pc:sldMkLst>
          <pc:docMk/>
          <pc:sldMk cId="0" sldId="331"/>
        </pc:sldMkLst>
      </pc:sldChg>
      <pc:sldChg chg="modSp add mod">
        <pc:chgData name="Md ahmed ali Khan" userId="08dcc134e75ba06d" providerId="LiveId" clId="{B1948D7D-DBEE-4D29-B816-16D96C7105AC}" dt="2023-04-18T18:15:41.767" v="7" actId="27636"/>
        <pc:sldMkLst>
          <pc:docMk/>
          <pc:sldMk cId="0" sldId="347"/>
        </pc:sldMkLst>
        <pc:spChg chg="mod">
          <ac:chgData name="Md ahmed ali Khan" userId="08dcc134e75ba06d" providerId="LiveId" clId="{B1948D7D-DBEE-4D29-B816-16D96C7105AC}" dt="2023-04-18T18:15:41.767" v="7" actId="27636"/>
          <ac:spMkLst>
            <pc:docMk/>
            <pc:sldMk cId="0" sldId="347"/>
            <ac:spMk id="3" creationId="{00000000-0000-0000-0000-000000000000}"/>
          </ac:spMkLst>
        </pc:spChg>
      </pc:sldChg>
      <pc:sldChg chg="modSp add mod">
        <pc:chgData name="Md ahmed ali Khan" userId="08dcc134e75ba06d" providerId="LiveId" clId="{B1948D7D-DBEE-4D29-B816-16D96C7105AC}" dt="2023-04-18T18:15:41.783" v="9" actId="27636"/>
        <pc:sldMkLst>
          <pc:docMk/>
          <pc:sldMk cId="0" sldId="348"/>
        </pc:sldMkLst>
        <pc:spChg chg="mod">
          <ac:chgData name="Md ahmed ali Khan" userId="08dcc134e75ba06d" providerId="LiveId" clId="{B1948D7D-DBEE-4D29-B816-16D96C7105AC}" dt="2023-04-18T18:15:41.783" v="9" actId="27636"/>
          <ac:spMkLst>
            <pc:docMk/>
            <pc:sldMk cId="0" sldId="348"/>
            <ac:spMk id="3" creationId="{00000000-0000-0000-0000-000000000000}"/>
          </ac:spMkLst>
        </pc:spChg>
      </pc:sldChg>
      <pc:sldChg chg="modSp add mod">
        <pc:chgData name="Md ahmed ali Khan" userId="08dcc134e75ba06d" providerId="LiveId" clId="{B1948D7D-DBEE-4D29-B816-16D96C7105AC}" dt="2023-04-18T18:15:41.799" v="10" actId="27636"/>
        <pc:sldMkLst>
          <pc:docMk/>
          <pc:sldMk cId="0" sldId="349"/>
        </pc:sldMkLst>
        <pc:spChg chg="mod">
          <ac:chgData name="Md ahmed ali Khan" userId="08dcc134e75ba06d" providerId="LiveId" clId="{B1948D7D-DBEE-4D29-B816-16D96C7105AC}" dt="2023-04-18T18:15:41.799" v="10" actId="27636"/>
          <ac:spMkLst>
            <pc:docMk/>
            <pc:sldMk cId="0" sldId="349"/>
            <ac:spMk id="3" creationId="{00000000-0000-0000-0000-000000000000}"/>
          </ac:spMkLst>
        </pc:spChg>
      </pc:sldChg>
      <pc:sldChg chg="modSp add mod">
        <pc:chgData name="Md ahmed ali Khan" userId="08dcc134e75ba06d" providerId="LiveId" clId="{B1948D7D-DBEE-4D29-B816-16D96C7105AC}" dt="2023-04-18T18:15:41.815" v="13" actId="27636"/>
        <pc:sldMkLst>
          <pc:docMk/>
          <pc:sldMk cId="0" sldId="375"/>
        </pc:sldMkLst>
        <pc:spChg chg="mod">
          <ac:chgData name="Md ahmed ali Khan" userId="08dcc134e75ba06d" providerId="LiveId" clId="{B1948D7D-DBEE-4D29-B816-16D96C7105AC}" dt="2023-04-18T18:15:41.815" v="13" actId="27636"/>
          <ac:spMkLst>
            <pc:docMk/>
            <pc:sldMk cId="0" sldId="375"/>
            <ac:spMk id="3" creationId="{00000000-0000-0000-0000-000000000000}"/>
          </ac:spMkLst>
        </pc:spChg>
      </pc:sldChg>
      <pc:sldChg chg="modSp add mod">
        <pc:chgData name="Md ahmed ali Khan" userId="08dcc134e75ba06d" providerId="LiveId" clId="{B1948D7D-DBEE-4D29-B816-16D96C7105AC}" dt="2023-04-18T18:15:41.831" v="14" actId="27636"/>
        <pc:sldMkLst>
          <pc:docMk/>
          <pc:sldMk cId="0" sldId="376"/>
        </pc:sldMkLst>
        <pc:spChg chg="mod">
          <ac:chgData name="Md ahmed ali Khan" userId="08dcc134e75ba06d" providerId="LiveId" clId="{B1948D7D-DBEE-4D29-B816-16D96C7105AC}" dt="2023-04-18T18:15:41.831" v="14" actId="27636"/>
          <ac:spMkLst>
            <pc:docMk/>
            <pc:sldMk cId="0" sldId="376"/>
            <ac:spMk id="3" creationId="{00000000-0000-0000-0000-000000000000}"/>
          </ac:spMkLst>
        </pc:spChg>
      </pc:sldChg>
      <pc:sldChg chg="modSp add mod">
        <pc:chgData name="Md ahmed ali Khan" userId="08dcc134e75ba06d" providerId="LiveId" clId="{B1948D7D-DBEE-4D29-B816-16D96C7105AC}" dt="2023-04-18T18:15:41.847" v="18" actId="27636"/>
        <pc:sldMkLst>
          <pc:docMk/>
          <pc:sldMk cId="0" sldId="377"/>
        </pc:sldMkLst>
        <pc:spChg chg="mod">
          <ac:chgData name="Md ahmed ali Khan" userId="08dcc134e75ba06d" providerId="LiveId" clId="{B1948D7D-DBEE-4D29-B816-16D96C7105AC}" dt="2023-04-18T18:15:41.847" v="18" actId="27636"/>
          <ac:spMkLst>
            <pc:docMk/>
            <pc:sldMk cId="0" sldId="377"/>
            <ac:spMk id="2" creationId="{00000000-0000-0000-0000-000000000000}"/>
          </ac:spMkLst>
        </pc:spChg>
        <pc:spChg chg="mod">
          <ac:chgData name="Md ahmed ali Khan" userId="08dcc134e75ba06d" providerId="LiveId" clId="{B1948D7D-DBEE-4D29-B816-16D96C7105AC}" dt="2023-04-18T18:15:41.847" v="17" actId="27636"/>
          <ac:spMkLst>
            <pc:docMk/>
            <pc:sldMk cId="0" sldId="377"/>
            <ac:spMk id="3" creationId="{00000000-0000-0000-0000-000000000000}"/>
          </ac:spMkLst>
        </pc:spChg>
      </pc:sldChg>
      <pc:sldChg chg="modSp add mod">
        <pc:chgData name="Md ahmed ali Khan" userId="08dcc134e75ba06d" providerId="LiveId" clId="{B1948D7D-DBEE-4D29-B816-16D96C7105AC}" dt="2023-04-18T18:15:41.783" v="8" actId="27636"/>
        <pc:sldMkLst>
          <pc:docMk/>
          <pc:sldMk cId="0" sldId="378"/>
        </pc:sldMkLst>
        <pc:spChg chg="mod">
          <ac:chgData name="Md ahmed ali Khan" userId="08dcc134e75ba06d" providerId="LiveId" clId="{B1948D7D-DBEE-4D29-B816-16D96C7105AC}" dt="2023-04-18T18:15:41.783" v="8" actId="27636"/>
          <ac:spMkLst>
            <pc:docMk/>
            <pc:sldMk cId="0" sldId="378"/>
            <ac:spMk id="3" creationId="{00000000-0000-0000-0000-000000000000}"/>
          </ac:spMkLst>
        </pc:spChg>
      </pc:sldChg>
      <pc:sldChg chg="add">
        <pc:chgData name="Md ahmed ali Khan" userId="08dcc134e75ba06d" providerId="LiveId" clId="{B1948D7D-DBEE-4D29-B816-16D96C7105AC}" dt="2023-04-18T18:15:41.672" v="1"/>
        <pc:sldMkLst>
          <pc:docMk/>
          <pc:sldMk cId="0" sldId="380"/>
        </pc:sldMkLst>
      </pc:sldChg>
      <pc:sldChg chg="add">
        <pc:chgData name="Md ahmed ali Khan" userId="08dcc134e75ba06d" providerId="LiveId" clId="{B1948D7D-DBEE-4D29-B816-16D96C7105AC}" dt="2023-04-18T18:15:41.672" v="1"/>
        <pc:sldMkLst>
          <pc:docMk/>
          <pc:sldMk cId="0" sldId="381"/>
        </pc:sldMkLst>
      </pc:sldChg>
      <pc:sldChg chg="modSp add mod">
        <pc:chgData name="Md ahmed ali Khan" userId="08dcc134e75ba06d" providerId="LiveId" clId="{B1948D7D-DBEE-4D29-B816-16D96C7105AC}" dt="2023-04-18T18:15:41.799" v="12" actId="27636"/>
        <pc:sldMkLst>
          <pc:docMk/>
          <pc:sldMk cId="0" sldId="382"/>
        </pc:sldMkLst>
        <pc:spChg chg="mod">
          <ac:chgData name="Md ahmed ali Khan" userId="08dcc134e75ba06d" providerId="LiveId" clId="{B1948D7D-DBEE-4D29-B816-16D96C7105AC}" dt="2023-04-18T18:15:41.799" v="12" actId="27636"/>
          <ac:spMkLst>
            <pc:docMk/>
            <pc:sldMk cId="0" sldId="382"/>
            <ac:spMk id="4" creationId="{00000000-0000-0000-0000-000000000000}"/>
          </ac:spMkLst>
        </pc:spChg>
      </pc:sldChg>
      <pc:sldChg chg="add">
        <pc:chgData name="Md ahmed ali Khan" userId="08dcc134e75ba06d" providerId="LiveId" clId="{B1948D7D-DBEE-4D29-B816-16D96C7105AC}" dt="2023-04-18T18:15:41.672" v="1"/>
        <pc:sldMkLst>
          <pc:docMk/>
          <pc:sldMk cId="0" sldId="383"/>
        </pc:sldMkLst>
      </pc:sldChg>
      <pc:sldChg chg="add">
        <pc:chgData name="Md ahmed ali Khan" userId="08dcc134e75ba06d" providerId="LiveId" clId="{B1948D7D-DBEE-4D29-B816-16D96C7105AC}" dt="2023-04-18T18:15:41.672" v="1"/>
        <pc:sldMkLst>
          <pc:docMk/>
          <pc:sldMk cId="0" sldId="384"/>
        </pc:sldMkLst>
      </pc:sldChg>
      <pc:sldChg chg="add del">
        <pc:chgData name="Md ahmed ali Khan" userId="08dcc134e75ba06d" providerId="LiveId" clId="{B1948D7D-DBEE-4D29-B816-16D96C7105AC}" dt="2023-04-18T18:17:28.656" v="23" actId="2696"/>
        <pc:sldMkLst>
          <pc:docMk/>
          <pc:sldMk cId="2088728502" sldId="460"/>
        </pc:sldMkLst>
      </pc:sldChg>
      <pc:sldChg chg="add">
        <pc:chgData name="Md ahmed ali Khan" userId="08dcc134e75ba06d" providerId="LiveId" clId="{B1948D7D-DBEE-4D29-B816-16D96C7105AC}" dt="2023-04-18T18:17:33.947" v="24"/>
        <pc:sldMkLst>
          <pc:docMk/>
          <pc:sldMk cId="2088728502" sldId="460"/>
        </pc:sldMkLst>
      </pc:sldChg>
      <pc:sldChg chg="add">
        <pc:chgData name="Md ahmed ali Khan" userId="08dcc134e75ba06d" providerId="LiveId" clId="{B1948D7D-DBEE-4D29-B816-16D96C7105AC}" dt="2023-04-18T18:17:33.947" v="24"/>
        <pc:sldMkLst>
          <pc:docMk/>
          <pc:sldMk cId="1844926356" sldId="461"/>
        </pc:sldMkLst>
      </pc:sldChg>
      <pc:sldChg chg="add del">
        <pc:chgData name="Md ahmed ali Khan" userId="08dcc134e75ba06d" providerId="LiveId" clId="{B1948D7D-DBEE-4D29-B816-16D96C7105AC}" dt="2023-04-18T18:17:28.656" v="23" actId="2696"/>
        <pc:sldMkLst>
          <pc:docMk/>
          <pc:sldMk cId="1844926356" sldId="461"/>
        </pc:sldMkLst>
      </pc:sldChg>
      <pc:sldChg chg="add del">
        <pc:chgData name="Md ahmed ali Khan" userId="08dcc134e75ba06d" providerId="LiveId" clId="{B1948D7D-DBEE-4D29-B816-16D96C7105AC}" dt="2023-04-18T18:17:28.656" v="23" actId="2696"/>
        <pc:sldMkLst>
          <pc:docMk/>
          <pc:sldMk cId="468582345" sldId="462"/>
        </pc:sldMkLst>
      </pc:sldChg>
      <pc:sldChg chg="modSp add mod">
        <pc:chgData name="Md ahmed ali Khan" userId="08dcc134e75ba06d" providerId="LiveId" clId="{B1948D7D-DBEE-4D29-B816-16D96C7105AC}" dt="2023-04-18T18:22:38.811" v="399" actId="20577"/>
        <pc:sldMkLst>
          <pc:docMk/>
          <pc:sldMk cId="2382515241" sldId="462"/>
        </pc:sldMkLst>
        <pc:spChg chg="mod">
          <ac:chgData name="Md ahmed ali Khan" userId="08dcc134e75ba06d" providerId="LiveId" clId="{B1948D7D-DBEE-4D29-B816-16D96C7105AC}" dt="2023-04-18T18:22:38.811" v="399" actId="20577"/>
          <ac:spMkLst>
            <pc:docMk/>
            <pc:sldMk cId="2382515241" sldId="462"/>
            <ac:spMk id="3" creationId="{2434C39B-E17E-33DD-9927-6F5EA7A8FAF1}"/>
          </ac:spMkLst>
        </pc:spChg>
      </pc:sldChg>
      <pc:sldChg chg="add">
        <pc:chgData name="Md ahmed ali Khan" userId="08dcc134e75ba06d" providerId="LiveId" clId="{B1948D7D-DBEE-4D29-B816-16D96C7105AC}" dt="2023-04-18T18:17:33.947" v="24"/>
        <pc:sldMkLst>
          <pc:docMk/>
          <pc:sldMk cId="294204633" sldId="463"/>
        </pc:sldMkLst>
      </pc:sldChg>
      <pc:sldChg chg="add del">
        <pc:chgData name="Md ahmed ali Khan" userId="08dcc134e75ba06d" providerId="LiveId" clId="{B1948D7D-DBEE-4D29-B816-16D96C7105AC}" dt="2023-04-18T18:17:28.656" v="23" actId="2696"/>
        <pc:sldMkLst>
          <pc:docMk/>
          <pc:sldMk cId="3713420136" sldId="463"/>
        </pc:sldMkLst>
      </pc:sldChg>
      <pc:sldChg chg="add ord">
        <pc:chgData name="Md ahmed ali Khan" userId="08dcc134e75ba06d" providerId="LiveId" clId="{B1948D7D-DBEE-4D29-B816-16D96C7105AC}" dt="2023-04-18T18:17:49.433" v="27"/>
        <pc:sldMkLst>
          <pc:docMk/>
          <pc:sldMk cId="0" sldId="565"/>
        </pc:sldMkLst>
      </pc:sldChg>
      <pc:sldChg chg="modSp add mod">
        <pc:chgData name="Md ahmed ali Khan" userId="08dcc134e75ba06d" providerId="LiveId" clId="{B1948D7D-DBEE-4D29-B816-16D96C7105AC}" dt="2023-04-18T18:15:41.735" v="2" actId="27636"/>
        <pc:sldMkLst>
          <pc:docMk/>
          <pc:sldMk cId="0" sldId="567"/>
        </pc:sldMkLst>
        <pc:spChg chg="mod">
          <ac:chgData name="Md ahmed ali Khan" userId="08dcc134e75ba06d" providerId="LiveId" clId="{B1948D7D-DBEE-4D29-B816-16D96C7105AC}" dt="2023-04-18T18:15:41.735" v="2" actId="27636"/>
          <ac:spMkLst>
            <pc:docMk/>
            <pc:sldMk cId="0" sldId="567"/>
            <ac:spMk id="3" creationId="{00000000-0000-0000-0000-000000000000}"/>
          </ac:spMkLst>
        </pc:spChg>
      </pc:sldChg>
      <pc:sldChg chg="modSp add mod">
        <pc:chgData name="Md ahmed ali Khan" userId="08dcc134e75ba06d" providerId="LiveId" clId="{B1948D7D-DBEE-4D29-B816-16D96C7105AC}" dt="2023-04-18T18:15:41.751" v="3" actId="27636"/>
        <pc:sldMkLst>
          <pc:docMk/>
          <pc:sldMk cId="0" sldId="568"/>
        </pc:sldMkLst>
        <pc:spChg chg="mod">
          <ac:chgData name="Md ahmed ali Khan" userId="08dcc134e75ba06d" providerId="LiveId" clId="{B1948D7D-DBEE-4D29-B816-16D96C7105AC}" dt="2023-04-18T18:15:41.751" v="3" actId="27636"/>
          <ac:spMkLst>
            <pc:docMk/>
            <pc:sldMk cId="0" sldId="568"/>
            <ac:spMk id="3" creationId="{00000000-0000-0000-0000-000000000000}"/>
          </ac:spMkLst>
        </pc:spChg>
      </pc:sldChg>
      <pc:sldChg chg="modSp add mod">
        <pc:chgData name="Md ahmed ali Khan" userId="08dcc134e75ba06d" providerId="LiveId" clId="{B1948D7D-DBEE-4D29-B816-16D96C7105AC}" dt="2023-04-18T18:15:41.751" v="4" actId="27636"/>
        <pc:sldMkLst>
          <pc:docMk/>
          <pc:sldMk cId="0" sldId="584"/>
        </pc:sldMkLst>
        <pc:spChg chg="mod">
          <ac:chgData name="Md ahmed ali Khan" userId="08dcc134e75ba06d" providerId="LiveId" clId="{B1948D7D-DBEE-4D29-B816-16D96C7105AC}" dt="2023-04-18T18:15:41.751" v="4" actId="27636"/>
          <ac:spMkLst>
            <pc:docMk/>
            <pc:sldMk cId="0" sldId="584"/>
            <ac:spMk id="3" creationId="{00000000-0000-0000-0000-000000000000}"/>
          </ac:spMkLst>
        </pc:spChg>
      </pc:sldChg>
      <pc:sldChg chg="modSp add mod">
        <pc:chgData name="Md ahmed ali Khan" userId="08dcc134e75ba06d" providerId="LiveId" clId="{B1948D7D-DBEE-4D29-B816-16D96C7105AC}" dt="2023-04-18T18:15:41.751" v="5" actId="27636"/>
        <pc:sldMkLst>
          <pc:docMk/>
          <pc:sldMk cId="0" sldId="585"/>
        </pc:sldMkLst>
        <pc:spChg chg="mod">
          <ac:chgData name="Md ahmed ali Khan" userId="08dcc134e75ba06d" providerId="LiveId" clId="{B1948D7D-DBEE-4D29-B816-16D96C7105AC}" dt="2023-04-18T18:15:41.751" v="5" actId="27636"/>
          <ac:spMkLst>
            <pc:docMk/>
            <pc:sldMk cId="0" sldId="585"/>
            <ac:spMk id="3" creationId="{00000000-0000-0000-0000-000000000000}"/>
          </ac:spMkLst>
        </pc:spChg>
      </pc:sldChg>
      <pc:sldChg chg="modSp add mod">
        <pc:chgData name="Md ahmed ali Khan" userId="08dcc134e75ba06d" providerId="LiveId" clId="{B1948D7D-DBEE-4D29-B816-16D96C7105AC}" dt="2023-04-18T18:15:41.767" v="6" actId="27636"/>
        <pc:sldMkLst>
          <pc:docMk/>
          <pc:sldMk cId="0" sldId="586"/>
        </pc:sldMkLst>
        <pc:spChg chg="mod">
          <ac:chgData name="Md ahmed ali Khan" userId="08dcc134e75ba06d" providerId="LiveId" clId="{B1948D7D-DBEE-4D29-B816-16D96C7105AC}" dt="2023-04-18T18:15:41.767" v="6" actId="27636"/>
          <ac:spMkLst>
            <pc:docMk/>
            <pc:sldMk cId="0" sldId="586"/>
            <ac:spMk id="3" creationId="{00000000-0000-0000-0000-000000000000}"/>
          </ac:spMkLst>
        </pc:spChg>
      </pc:sldChg>
      <pc:sldChg chg="add">
        <pc:chgData name="Md ahmed ali Khan" userId="08dcc134e75ba06d" providerId="LiveId" clId="{B1948D7D-DBEE-4D29-B816-16D96C7105AC}" dt="2023-04-18T18:15:41.672" v="1"/>
        <pc:sldMkLst>
          <pc:docMk/>
          <pc:sldMk cId="0" sldId="587"/>
        </pc:sldMkLst>
      </pc:sldChg>
      <pc:sldChg chg="modSp add mod">
        <pc:chgData name="Md ahmed ali Khan" userId="08dcc134e75ba06d" providerId="LiveId" clId="{B1948D7D-DBEE-4D29-B816-16D96C7105AC}" dt="2023-04-18T18:15:41.799" v="11" actId="27636"/>
        <pc:sldMkLst>
          <pc:docMk/>
          <pc:sldMk cId="0" sldId="603"/>
        </pc:sldMkLst>
        <pc:spChg chg="mod">
          <ac:chgData name="Md ahmed ali Khan" userId="08dcc134e75ba06d" providerId="LiveId" clId="{B1948D7D-DBEE-4D29-B816-16D96C7105AC}" dt="2023-04-18T18:15:41.799" v="11" actId="27636"/>
          <ac:spMkLst>
            <pc:docMk/>
            <pc:sldMk cId="0" sldId="603"/>
            <ac:spMk id="3" creationId="{00000000-0000-0000-0000-000000000000}"/>
          </ac:spMkLst>
        </pc:spChg>
      </pc:sldChg>
      <pc:sldChg chg="add">
        <pc:chgData name="Md ahmed ali Khan" userId="08dcc134e75ba06d" providerId="LiveId" clId="{B1948D7D-DBEE-4D29-B816-16D96C7105AC}" dt="2023-04-18T18:15:41.672" v="1"/>
        <pc:sldMkLst>
          <pc:docMk/>
          <pc:sldMk cId="0" sldId="606"/>
        </pc:sldMkLst>
      </pc:sldChg>
      <pc:sldChg chg="add">
        <pc:chgData name="Md ahmed ali Khan" userId="08dcc134e75ba06d" providerId="LiveId" clId="{B1948D7D-DBEE-4D29-B816-16D96C7105AC}" dt="2023-04-18T18:15:41.672" v="1"/>
        <pc:sldMkLst>
          <pc:docMk/>
          <pc:sldMk cId="0" sldId="607"/>
        </pc:sldMkLst>
      </pc:sldChg>
      <pc:sldChg chg="modSp add mod">
        <pc:chgData name="Md ahmed ali Khan" userId="08dcc134e75ba06d" providerId="LiveId" clId="{B1948D7D-DBEE-4D29-B816-16D96C7105AC}" dt="2023-04-18T18:15:41.863" v="21" actId="27636"/>
        <pc:sldMkLst>
          <pc:docMk/>
          <pc:sldMk cId="0" sldId="608"/>
        </pc:sldMkLst>
        <pc:spChg chg="mod">
          <ac:chgData name="Md ahmed ali Khan" userId="08dcc134e75ba06d" providerId="LiveId" clId="{B1948D7D-DBEE-4D29-B816-16D96C7105AC}" dt="2023-04-18T18:15:41.863" v="21" actId="27636"/>
          <ac:spMkLst>
            <pc:docMk/>
            <pc:sldMk cId="0" sldId="608"/>
            <ac:spMk id="3" creationId="{00000000-0000-0000-0000-000000000000}"/>
          </ac:spMkLst>
        </pc:spChg>
      </pc:sldChg>
      <pc:sldChg chg="modSp add mod">
        <pc:chgData name="Md ahmed ali Khan" userId="08dcc134e75ba06d" providerId="LiveId" clId="{B1948D7D-DBEE-4D29-B816-16D96C7105AC}" dt="2023-04-18T18:15:41.863" v="20" actId="27636"/>
        <pc:sldMkLst>
          <pc:docMk/>
          <pc:sldMk cId="0" sldId="609"/>
        </pc:sldMkLst>
        <pc:spChg chg="mod">
          <ac:chgData name="Md ahmed ali Khan" userId="08dcc134e75ba06d" providerId="LiveId" clId="{B1948D7D-DBEE-4D29-B816-16D96C7105AC}" dt="2023-04-18T18:15:41.863" v="20" actId="27636"/>
          <ac:spMkLst>
            <pc:docMk/>
            <pc:sldMk cId="0" sldId="609"/>
            <ac:spMk id="3" creationId="{00000000-0000-0000-0000-000000000000}"/>
          </ac:spMkLst>
        </pc:spChg>
      </pc:sldChg>
      <pc:sldChg chg="add">
        <pc:chgData name="Md ahmed ali Khan" userId="08dcc134e75ba06d" providerId="LiveId" clId="{B1948D7D-DBEE-4D29-B816-16D96C7105AC}" dt="2023-04-18T18:15:41.672" v="1"/>
        <pc:sldMkLst>
          <pc:docMk/>
          <pc:sldMk cId="0" sldId="756"/>
        </pc:sldMkLst>
      </pc:sldChg>
      <pc:sldChg chg="modSp add mod">
        <pc:chgData name="Md ahmed ali Khan" userId="08dcc134e75ba06d" providerId="LiveId" clId="{B1948D7D-DBEE-4D29-B816-16D96C7105AC}" dt="2023-04-18T18:15:41.847" v="19" actId="27636"/>
        <pc:sldMkLst>
          <pc:docMk/>
          <pc:sldMk cId="0" sldId="758"/>
        </pc:sldMkLst>
        <pc:spChg chg="mod">
          <ac:chgData name="Md ahmed ali Khan" userId="08dcc134e75ba06d" providerId="LiveId" clId="{B1948D7D-DBEE-4D29-B816-16D96C7105AC}" dt="2023-04-18T18:15:41.847" v="19" actId="27636"/>
          <ac:spMkLst>
            <pc:docMk/>
            <pc:sldMk cId="0" sldId="758"/>
            <ac:spMk id="3" creationId="{00000000-0000-0000-0000-000000000000}"/>
          </ac:spMkLst>
        </pc:spChg>
      </pc:sldChg>
      <pc:sldChg chg="add">
        <pc:chgData name="Md ahmed ali Khan" userId="08dcc134e75ba06d" providerId="LiveId" clId="{B1948D7D-DBEE-4D29-B816-16D96C7105AC}" dt="2023-04-18T18:15:41.672" v="1"/>
        <pc:sldMkLst>
          <pc:docMk/>
          <pc:sldMk cId="0" sldId="840"/>
        </pc:sldMkLst>
      </pc:sldChg>
      <pc:sldChg chg="modSp add mod">
        <pc:chgData name="Md ahmed ali Khan" userId="08dcc134e75ba06d" providerId="LiveId" clId="{B1948D7D-DBEE-4D29-B816-16D96C7105AC}" dt="2023-04-18T18:15:41.831" v="15" actId="27636"/>
        <pc:sldMkLst>
          <pc:docMk/>
          <pc:sldMk cId="0" sldId="841"/>
        </pc:sldMkLst>
        <pc:spChg chg="mod">
          <ac:chgData name="Md ahmed ali Khan" userId="08dcc134e75ba06d" providerId="LiveId" clId="{B1948D7D-DBEE-4D29-B816-16D96C7105AC}" dt="2023-04-18T18:15:41.831" v="15" actId="27636"/>
          <ac:spMkLst>
            <pc:docMk/>
            <pc:sldMk cId="0" sldId="841"/>
            <ac:spMk id="3" creationId="{00000000-0000-0000-0000-000000000000}"/>
          </ac:spMkLst>
        </pc:spChg>
      </pc:sldChg>
      <pc:sldChg chg="add">
        <pc:chgData name="Md ahmed ali Khan" userId="08dcc134e75ba06d" providerId="LiveId" clId="{B1948D7D-DBEE-4D29-B816-16D96C7105AC}" dt="2023-04-18T18:15:41.672" v="1"/>
        <pc:sldMkLst>
          <pc:docMk/>
          <pc:sldMk cId="0" sldId="842"/>
        </pc:sldMkLst>
      </pc:sldChg>
      <pc:sldChg chg="modSp add mod">
        <pc:chgData name="Md ahmed ali Khan" userId="08dcc134e75ba06d" providerId="LiveId" clId="{B1948D7D-DBEE-4D29-B816-16D96C7105AC}" dt="2023-04-18T18:15:41.831" v="16" actId="27636"/>
        <pc:sldMkLst>
          <pc:docMk/>
          <pc:sldMk cId="0" sldId="843"/>
        </pc:sldMkLst>
        <pc:spChg chg="mod">
          <ac:chgData name="Md ahmed ali Khan" userId="08dcc134e75ba06d" providerId="LiveId" clId="{B1948D7D-DBEE-4D29-B816-16D96C7105AC}" dt="2023-04-18T18:15:41.831" v="16" actId="27636"/>
          <ac:spMkLst>
            <pc:docMk/>
            <pc:sldMk cId="0" sldId="843"/>
            <ac:spMk id="3" creationId="{00000000-0000-0000-0000-000000000000}"/>
          </ac:spMkLst>
        </pc:spChg>
      </pc:sldChg>
      <pc:sldChg chg="add">
        <pc:chgData name="Md ahmed ali Khan" userId="08dcc134e75ba06d" providerId="LiveId" clId="{B1948D7D-DBEE-4D29-B816-16D96C7105AC}" dt="2023-04-18T18:15:41.672" v="1"/>
        <pc:sldMkLst>
          <pc:docMk/>
          <pc:sldMk cId="0" sldId="844"/>
        </pc:sldMkLst>
      </pc:sldChg>
      <pc:sldChg chg="add">
        <pc:chgData name="Md ahmed ali Khan" userId="08dcc134e75ba06d" providerId="LiveId" clId="{B1948D7D-DBEE-4D29-B816-16D96C7105AC}" dt="2023-04-18T18:15:41.672" v="1"/>
        <pc:sldMkLst>
          <pc:docMk/>
          <pc:sldMk cId="0" sldId="84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A133-3B9A-6545-CFF5-8EAF965C39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F113953-3041-9AA9-2F17-A296C16960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A5986D5-B59C-BADF-8CF2-91B94E71C390}"/>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DC49490C-C0EB-0250-3EEF-7E8A36BF77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BEF281-B5C4-570B-2C71-6E39177412C3}"/>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2878648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78605-D175-3453-FAAF-7E706AD3864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C9FD31D-22B3-B67B-F157-1CEA3FDD7B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645BAFB-FBF3-5722-9225-7E45C6F9A602}"/>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86A85538-16F1-B1E9-0226-6A5CB11B08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7F5072E-4B53-9B62-8D27-B42D411EA428}"/>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143014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B74B2-A94A-621A-37BF-EDAAD66C8E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2F46557-EACB-96E9-CA41-AC24E304FC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0D545CD-62B7-2D58-9E66-9D79AA661BE5}"/>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0690E8C8-2A0B-9894-8AFD-418A383A2CA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17A821-4A66-EE87-808F-91244EDB0506}"/>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45979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AA7D-77AF-BE20-EE2B-F22BDA6B7C0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1243915-04B2-1B4D-036F-F4889ADDBB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882A44-885A-62FD-68F0-000E44C52BC5}"/>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90A8DFC6-B6D4-310E-7A0D-9105FF8B67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DDCB861-D109-EB2D-E0AA-4A55970ED83B}"/>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113105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B7CA-8494-6D2F-E3BC-E40A40C7B6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D75461C-B16D-BF09-783B-54DC803BB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93789-35AC-E12E-7498-1D501FD26E62}"/>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9B3D89A5-2BC4-830E-2406-F91A189331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3D5223-B958-4F99-F381-4E00F916C39C}"/>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137800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F428A-9276-912D-1693-0B670125CD4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07D345-0525-9272-0782-1D8C9B0B8F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E383484-5998-1AAA-E7D7-7D2CB43AB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3EC6EA7-F358-F69B-C03E-E0A76CA1D1C4}"/>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6" name="Footer Placeholder 5">
            <a:extLst>
              <a:ext uri="{FF2B5EF4-FFF2-40B4-BE49-F238E27FC236}">
                <a16:creationId xmlns:a16="http://schemas.microsoft.com/office/drawing/2014/main" id="{4583ECBD-1EE0-CD5C-F9FD-66C74A6604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A573E00-F2E5-DACC-1DEC-83DD9184F404}"/>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845781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40C97-212D-E3A9-CFAA-18DF206997D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779B7E1-2AEB-3964-8542-B558BDE97A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C321C9-A4BA-5126-7195-8511484E57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109A799-A57D-9AE0-C917-CD20AE02E0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DF5AF6-D010-B75A-F627-90756E2995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092B752-3333-330B-1E64-38CC09AF0EBD}"/>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8" name="Footer Placeholder 7">
            <a:extLst>
              <a:ext uri="{FF2B5EF4-FFF2-40B4-BE49-F238E27FC236}">
                <a16:creationId xmlns:a16="http://schemas.microsoft.com/office/drawing/2014/main" id="{7409B78F-8CC6-E232-A84D-A0395DA71C3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BC6D439-680B-CC59-A089-E0FC3F77BC1A}"/>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66021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0F91A-67B6-EF77-52BA-8774C60B8AB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21C2764-AFB9-C8F3-BDCA-5A887EA2C87C}"/>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4" name="Footer Placeholder 3">
            <a:extLst>
              <a:ext uri="{FF2B5EF4-FFF2-40B4-BE49-F238E27FC236}">
                <a16:creationId xmlns:a16="http://schemas.microsoft.com/office/drawing/2014/main" id="{7476DAF8-0781-3C09-BD70-0F56387363C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4691685-E900-1536-C9E7-D2F786CC1F49}"/>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369494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72CA9B-102E-53A5-F330-1A1653071C66}"/>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3" name="Footer Placeholder 2">
            <a:extLst>
              <a:ext uri="{FF2B5EF4-FFF2-40B4-BE49-F238E27FC236}">
                <a16:creationId xmlns:a16="http://schemas.microsoft.com/office/drawing/2014/main" id="{77B138FB-5DAF-2F65-41ED-0EBCE4C14DA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20C0B5E-D827-F90B-2A37-ABCD857852EC}"/>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81479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E5AE5-0468-F1E3-1513-8338E5FA6E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6D668F9-D7AD-75C7-0F43-CDA73116C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8639C09-CFF3-7A87-9661-ECFDEAB91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E01A25-9A8C-FF98-992B-B53E0FAF2F29}"/>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6" name="Footer Placeholder 5">
            <a:extLst>
              <a:ext uri="{FF2B5EF4-FFF2-40B4-BE49-F238E27FC236}">
                <a16:creationId xmlns:a16="http://schemas.microsoft.com/office/drawing/2014/main" id="{18EE8664-9C68-9F7F-9F20-43E0C10382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AB3407-C4A9-1C5D-9DD1-AA7BC20247E4}"/>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312303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DD6A0-A15C-78D1-8F1F-7A306FE5B0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7F4B69A-A421-8B7A-1669-BC9048EB20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BD1BA91-D944-5F63-2D24-3972A82D9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CAAE96-EF45-C465-C5B6-C08C645B5845}"/>
              </a:ext>
            </a:extLst>
          </p:cNvPr>
          <p:cNvSpPr>
            <a:spLocks noGrp="1"/>
          </p:cNvSpPr>
          <p:nvPr>
            <p:ph type="dt" sz="half" idx="10"/>
          </p:nvPr>
        </p:nvSpPr>
        <p:spPr/>
        <p:txBody>
          <a:bodyPr/>
          <a:lstStyle/>
          <a:p>
            <a:fld id="{8391039D-B88C-439E-8788-F50958F1D381}" type="datetimeFigureOut">
              <a:rPr lang="en-IN" smtClean="0"/>
              <a:t>19-04-2023</a:t>
            </a:fld>
            <a:endParaRPr lang="en-IN"/>
          </a:p>
        </p:txBody>
      </p:sp>
      <p:sp>
        <p:nvSpPr>
          <p:cNvPr id="6" name="Footer Placeholder 5">
            <a:extLst>
              <a:ext uri="{FF2B5EF4-FFF2-40B4-BE49-F238E27FC236}">
                <a16:creationId xmlns:a16="http://schemas.microsoft.com/office/drawing/2014/main" id="{88049D7A-50C3-DAED-9EDB-FCA8FCF64DC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415FB62-7B06-2688-AB44-0C0392BA885F}"/>
              </a:ext>
            </a:extLst>
          </p:cNvPr>
          <p:cNvSpPr>
            <a:spLocks noGrp="1"/>
          </p:cNvSpPr>
          <p:nvPr>
            <p:ph type="sldNum" sz="quarter" idx="12"/>
          </p:nvPr>
        </p:nvSpPr>
        <p:spPr/>
        <p:txBody>
          <a:bodyPr/>
          <a:lstStyle/>
          <a:p>
            <a:fld id="{F2600C4E-4111-4943-B2F9-DB2FEB0EED92}" type="slidenum">
              <a:rPr lang="en-IN" smtClean="0"/>
              <a:t>‹#›</a:t>
            </a:fld>
            <a:endParaRPr lang="en-IN"/>
          </a:p>
        </p:txBody>
      </p:sp>
    </p:spTree>
    <p:extLst>
      <p:ext uri="{BB962C8B-B14F-4D97-AF65-F5344CB8AC3E}">
        <p14:creationId xmlns:p14="http://schemas.microsoft.com/office/powerpoint/2010/main" val="123715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15B90-E647-10F0-0617-51A4D3290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7B16C9C-1CEB-168D-B7A4-F3E506BAC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4907056-B18D-8F5B-E6BD-20E44B89DB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1039D-B88C-439E-8788-F50958F1D381}" type="datetimeFigureOut">
              <a:rPr lang="en-IN" smtClean="0"/>
              <a:t>19-04-2023</a:t>
            </a:fld>
            <a:endParaRPr lang="en-IN"/>
          </a:p>
        </p:txBody>
      </p:sp>
      <p:sp>
        <p:nvSpPr>
          <p:cNvPr id="5" name="Footer Placeholder 4">
            <a:extLst>
              <a:ext uri="{FF2B5EF4-FFF2-40B4-BE49-F238E27FC236}">
                <a16:creationId xmlns:a16="http://schemas.microsoft.com/office/drawing/2014/main" id="{44B2249F-77FE-60F7-EBC1-EF7D312A6E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7C7C6EA-516E-28FE-71AD-0EDFF8A94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00C4E-4111-4943-B2F9-DB2FEB0EED92}" type="slidenum">
              <a:rPr lang="en-IN" smtClean="0"/>
              <a:t>‹#›</a:t>
            </a:fld>
            <a:endParaRPr lang="en-IN"/>
          </a:p>
        </p:txBody>
      </p:sp>
    </p:spTree>
    <p:extLst>
      <p:ext uri="{BB962C8B-B14F-4D97-AF65-F5344CB8AC3E}">
        <p14:creationId xmlns:p14="http://schemas.microsoft.com/office/powerpoint/2010/main" val="2972576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5551714" cy="954107"/>
          </a:xfrm>
          <a:prstGeom prst="rect">
            <a:avLst/>
          </a:prstGeom>
          <a:noFill/>
        </p:spPr>
        <p:txBody>
          <a:bodyPr wrap="square" rtlCol="0">
            <a:spAutoFit/>
          </a:bodyPr>
          <a:lstStyle/>
          <a:p>
            <a:r>
              <a:rPr lang="en-US" sz="2800" dirty="0">
                <a:latin typeface="Book Antiqua" panose="02040602050305030304" pitchFamily="18" charset="0"/>
              </a:rPr>
              <a:t>TITLE OF THE TOPIC:ENDO-PERIO LESION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sz="2400">
                <a:latin typeface="Times New Roman" panose="02020603050405020304" charset="0"/>
                <a:cs typeface="Times New Roman" panose="02020603050405020304" charset="0"/>
              </a:rPr>
              <a:t>Radicular grooves are self-sustaining infrabony pockets and therefore scaling and root planing will not suffice.</a:t>
            </a:r>
          </a:p>
          <a:p>
            <a:pPr>
              <a:lnSpc>
                <a:spcPct val="150000"/>
              </a:lnSpc>
            </a:pPr>
            <a:r>
              <a:rPr lang="en-IN" altLang="en-US" sz="2400">
                <a:latin typeface="Times New Roman" panose="02020603050405020304" charset="0"/>
                <a:cs typeface="Times New Roman" panose="02020603050405020304" charset="0"/>
              </a:rPr>
              <a:t>A</a:t>
            </a:r>
            <a:r>
              <a:rPr lang="en-US" sz="2400">
                <a:latin typeface="Times New Roman" panose="02020603050405020304" charset="0"/>
                <a:cs typeface="Times New Roman" panose="02020603050405020304" charset="0"/>
              </a:rPr>
              <a:t>cute nature of the problem may be alleviated initially, the source of the chronic or acute inflammation must be eradicated by a surgical approach. </a:t>
            </a:r>
          </a:p>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he tooth needs to be extracted due to poor prognosis.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CLASSIFICATION</a:t>
            </a:r>
          </a:p>
        </p:txBody>
      </p:sp>
      <p:sp>
        <p:nvSpPr>
          <p:cNvPr id="3" name="Content Placeholder 2"/>
          <p:cNvSpPr>
            <a:spLocks noGrp="1"/>
          </p:cNvSpPr>
          <p:nvPr>
            <p:ph idx="1"/>
          </p:nvPr>
        </p:nvSpPr>
        <p:spPr/>
        <p:txBody>
          <a:bodyPr>
            <a:normAutofit/>
          </a:bodyPr>
          <a:lstStyle/>
          <a:p>
            <a:pPr marL="0" indent="0">
              <a:buNone/>
            </a:pPr>
            <a:r>
              <a:rPr lang="en-IN" altLang="en-US" sz="2400">
                <a:latin typeface="Times New Roman" panose="02020603050405020304" charset="0"/>
                <a:cs typeface="Times New Roman" panose="02020603050405020304" charset="0"/>
              </a:rPr>
              <a:t>  </a:t>
            </a:r>
            <a:r>
              <a:rPr lang="en-IN" altLang="en-US" sz="2400">
                <a:solidFill>
                  <a:srgbClr val="FF0000"/>
                </a:solidFill>
                <a:latin typeface="Times New Roman" panose="02020603050405020304" charset="0"/>
                <a:cs typeface="Times New Roman" panose="02020603050405020304" charset="0"/>
              </a:rPr>
              <a:t> </a:t>
            </a:r>
            <a:r>
              <a:rPr lang="en-IN" altLang="en-US" sz="2400" u="sng">
                <a:solidFill>
                  <a:srgbClr val="FF0000"/>
                </a:solidFill>
                <a:latin typeface="Times New Roman" panose="02020603050405020304" charset="0"/>
                <a:cs typeface="Times New Roman" panose="02020603050405020304" charset="0"/>
              </a:rPr>
              <a:t>Simon et al(1972)</a:t>
            </a:r>
            <a:endParaRPr lang="en-IN" altLang="en-US" sz="2400" u="sng">
              <a:latin typeface="Times New Roman" panose="02020603050405020304" charset="0"/>
              <a:cs typeface="Times New Roman" panose="02020603050405020304" charset="0"/>
            </a:endParaRPr>
          </a:p>
          <a:p>
            <a:r>
              <a:rPr lang="en-IN" altLang="en-US" sz="2400">
                <a:latin typeface="Times New Roman" panose="02020603050405020304" charset="0"/>
                <a:cs typeface="Times New Roman" panose="02020603050405020304" charset="0"/>
              </a:rPr>
              <a:t>Based on </a:t>
            </a:r>
            <a:r>
              <a:rPr lang="en-IN" altLang="en-US" sz="2400" b="1">
                <a:latin typeface="Times New Roman" panose="02020603050405020304" charset="0"/>
                <a:cs typeface="Times New Roman" panose="02020603050405020304" charset="0"/>
              </a:rPr>
              <a:t>diagnosis, prognosis, and treatment</a:t>
            </a:r>
            <a:r>
              <a:rPr lang="en-IN" altLang="en-US" sz="2400">
                <a:latin typeface="Times New Roman" panose="02020603050405020304" charset="0"/>
                <a:cs typeface="Times New Roman" panose="02020603050405020304" charset="0"/>
              </a:rPr>
              <a:t>. </a:t>
            </a:r>
          </a:p>
          <a:p>
            <a:r>
              <a:rPr lang="en-IN" altLang="en-US" sz="2400">
                <a:latin typeface="Times New Roman" panose="02020603050405020304" charset="0"/>
                <a:cs typeface="Times New Roman" panose="02020603050405020304" charset="0"/>
              </a:rPr>
              <a:t>Primary endodontic lesions</a:t>
            </a:r>
          </a:p>
          <a:p>
            <a:r>
              <a:rPr lang="en-IN" altLang="en-US" sz="2400">
                <a:latin typeface="Times New Roman" panose="02020603050405020304" charset="0"/>
                <a:cs typeface="Times New Roman" panose="02020603050405020304" charset="0"/>
              </a:rPr>
              <a:t>Primary periodontal lesions, </a:t>
            </a:r>
          </a:p>
          <a:p>
            <a:r>
              <a:rPr lang="en-IN" altLang="en-US" sz="2400">
                <a:latin typeface="Times New Roman" panose="02020603050405020304" charset="0"/>
                <a:cs typeface="Times New Roman" panose="02020603050405020304" charset="0"/>
              </a:rPr>
              <a:t>Primary endodontic lesions with secondary periodontal involvement</a:t>
            </a:r>
          </a:p>
          <a:p>
            <a:r>
              <a:rPr lang="en-IN" altLang="en-US" sz="2400">
                <a:latin typeface="Times New Roman" panose="02020603050405020304" charset="0"/>
                <a:cs typeface="Times New Roman" panose="02020603050405020304" charset="0"/>
              </a:rPr>
              <a:t>Primary periodontal lesions with secondary endodontic involvement</a:t>
            </a:r>
          </a:p>
          <a:p>
            <a:r>
              <a:rPr lang="en-IN" altLang="en-US" sz="2400">
                <a:latin typeface="Times New Roman" panose="02020603050405020304" charset="0"/>
                <a:cs typeface="Times New Roman" panose="02020603050405020304" charset="0"/>
              </a:rPr>
              <a:t>True combined lesions.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037715"/>
            <a:ext cx="10515600" cy="4351338"/>
          </a:xfrm>
        </p:spPr>
        <p:txBody>
          <a:bodyPr/>
          <a:lstStyle/>
          <a:p>
            <a:pPr marL="0" indent="0">
              <a:lnSpc>
                <a:spcPct val="150000"/>
              </a:lnSpc>
              <a:buNone/>
            </a:pPr>
            <a:r>
              <a:rPr lang="en-IN" altLang="en-US" sz="2400">
                <a:latin typeface="Times New Roman" panose="02020603050405020304" charset="0"/>
                <a:cs typeface="Times New Roman" panose="02020603050405020304" charset="0"/>
              </a:rPr>
              <a:t>  </a:t>
            </a:r>
            <a:r>
              <a:rPr lang="en-IN" altLang="en-US" sz="2400" u="sng">
                <a:solidFill>
                  <a:srgbClr val="FF0000"/>
                </a:solidFill>
                <a:latin typeface="Times New Roman" panose="02020603050405020304" charset="0"/>
                <a:cs typeface="Times New Roman" panose="02020603050405020304" charset="0"/>
              </a:rPr>
              <a:t> </a:t>
            </a:r>
            <a:r>
              <a:rPr lang="en-US" sz="2400" u="sng">
                <a:solidFill>
                  <a:srgbClr val="FF0000"/>
                </a:solidFill>
                <a:latin typeface="Times New Roman" panose="02020603050405020304" charset="0"/>
                <a:cs typeface="Times New Roman" panose="02020603050405020304" charset="0"/>
              </a:rPr>
              <a:t>Guldener and Langeland</a:t>
            </a:r>
            <a:r>
              <a:rPr lang="en-IN" altLang="en-US" sz="2400" u="sng">
                <a:solidFill>
                  <a:srgbClr val="FF0000"/>
                </a:solidFill>
                <a:latin typeface="Times New Roman" panose="02020603050405020304" charset="0"/>
                <a:cs typeface="Times New Roman" panose="02020603050405020304" charset="0"/>
              </a:rPr>
              <a:t>(1982)</a:t>
            </a:r>
            <a:r>
              <a:rPr lang="en-US" sz="2400" u="sng">
                <a:solidFill>
                  <a:srgbClr val="FF0000"/>
                </a:solidFill>
                <a:latin typeface="Times New Roman" panose="02020603050405020304" charset="0"/>
                <a:cs typeface="Times New Roman" panose="02020603050405020304" charset="0"/>
              </a:rPr>
              <a:t> </a:t>
            </a:r>
            <a:endParaRPr lang="en-US" sz="2400" u="sng">
              <a:latin typeface="Times New Roman" panose="02020603050405020304" charset="0"/>
              <a:cs typeface="Times New Roman" panose="02020603050405020304" charset="0"/>
            </a:endParaRPr>
          </a:p>
          <a:p>
            <a:pPr>
              <a:lnSpc>
                <a:spcPct val="150000"/>
              </a:lnSpc>
              <a:buFont typeface="Arial" panose="020B0604020202020204" pitchFamily="34" charset="0"/>
              <a:buChar char="•"/>
            </a:pPr>
            <a:r>
              <a:rPr lang="en-IN" altLang="en-US" sz="2400">
                <a:latin typeface="Times New Roman" panose="02020603050405020304" charset="0"/>
                <a:cs typeface="Times New Roman" panose="02020603050405020304" charset="0"/>
              </a:rPr>
              <a:t>B</a:t>
            </a:r>
            <a:r>
              <a:rPr lang="en-US" sz="2400">
                <a:latin typeface="Times New Roman" panose="02020603050405020304" charset="0"/>
                <a:cs typeface="Times New Roman" panose="02020603050405020304" charset="0"/>
              </a:rPr>
              <a:t>ased on the </a:t>
            </a:r>
            <a:r>
              <a:rPr lang="en-US" sz="2400" b="1">
                <a:latin typeface="Times New Roman" panose="02020603050405020304" charset="0"/>
                <a:cs typeface="Times New Roman" panose="02020603050405020304" charset="0"/>
              </a:rPr>
              <a:t>pathologic relationship</a:t>
            </a:r>
            <a:endParaRPr lang="en-US" sz="2400">
              <a:latin typeface="Times New Roman" panose="02020603050405020304" charset="0"/>
              <a:cs typeface="Times New Roman" panose="02020603050405020304" charset="0"/>
            </a:endParaRPr>
          </a:p>
          <a:p>
            <a:pPr>
              <a:lnSpc>
                <a:spcPct val="150000"/>
              </a:lnSpc>
              <a:buFont typeface="Arial" panose="020B0604020202020204" pitchFamily="34" charset="0"/>
              <a:buChar char="•"/>
            </a:pPr>
            <a:r>
              <a:rPr lang="en-IN" altLang="en-US" sz="2400">
                <a:latin typeface="Times New Roman" panose="02020603050405020304" charset="0"/>
                <a:cs typeface="Times New Roman" panose="02020603050405020304" charset="0"/>
              </a:rPr>
              <a:t>E</a:t>
            </a:r>
            <a:r>
              <a:rPr lang="en-US" sz="2400">
                <a:latin typeface="Times New Roman" panose="02020603050405020304" charset="0"/>
                <a:cs typeface="Times New Roman" panose="02020603050405020304" charset="0"/>
              </a:rPr>
              <a:t>ndodontic-periodontal lesion</a:t>
            </a:r>
          </a:p>
          <a:p>
            <a:pPr>
              <a:lnSpc>
                <a:spcPct val="150000"/>
              </a:lnSpc>
              <a:buFont typeface="Arial" panose="020B0604020202020204" pitchFamily="34" charset="0"/>
              <a:buChar char="•"/>
            </a:pPr>
            <a:r>
              <a:rPr lang="en-IN" altLang="en-US" sz="2400">
                <a:latin typeface="Times New Roman" panose="02020603050405020304" charset="0"/>
                <a:cs typeface="Times New Roman" panose="02020603050405020304" charset="0"/>
              </a:rPr>
              <a:t>P</a:t>
            </a:r>
            <a:r>
              <a:rPr lang="en-US" sz="2400">
                <a:latin typeface="Times New Roman" panose="02020603050405020304" charset="0"/>
                <a:cs typeface="Times New Roman" panose="02020603050405020304" charset="0"/>
              </a:rPr>
              <a:t>eriodontal-endodontic lesion</a:t>
            </a:r>
          </a:p>
          <a:p>
            <a:pPr>
              <a:lnSpc>
                <a:spcPct val="150000"/>
              </a:lnSpc>
              <a:buFont typeface="Arial" panose="020B0604020202020204" pitchFamily="34" charset="0"/>
              <a:buChar char="•"/>
            </a:pPr>
            <a:r>
              <a:rPr lang="en-IN" altLang="en-US" sz="2400">
                <a:latin typeface="Times New Roman" panose="02020603050405020304" charset="0"/>
                <a:cs typeface="Times New Roman" panose="02020603050405020304" charset="0"/>
              </a:rPr>
              <a:t>C</a:t>
            </a:r>
            <a:r>
              <a:rPr lang="en-US" sz="2400">
                <a:latin typeface="Times New Roman" panose="02020603050405020304" charset="0"/>
                <a:cs typeface="Times New Roman" panose="02020603050405020304" charset="0"/>
              </a:rPr>
              <a:t>ombined lesions.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Font typeface="Arial" panose="020B0604020202020204" pitchFamily="34" charset="0"/>
              <a:buNone/>
            </a:pPr>
            <a:r>
              <a:rPr lang="en-IN" altLang="en-US" sz="2400" dirty="0">
                <a:solidFill>
                  <a:srgbClr val="FF0000"/>
                </a:solidFill>
                <a:latin typeface="Times New Roman" panose="02020603050405020304" charset="0"/>
                <a:cs typeface="Times New Roman" panose="02020603050405020304" charset="0"/>
                <a:sym typeface="+mn-ea"/>
              </a:rPr>
              <a:t>   </a:t>
            </a:r>
            <a:r>
              <a:rPr lang="en-US" sz="2400" dirty="0">
                <a:solidFill>
                  <a:srgbClr val="FF0000"/>
                </a:solidFill>
                <a:latin typeface="Times New Roman" panose="02020603050405020304" charset="0"/>
                <a:cs typeface="Times New Roman" panose="02020603050405020304" charset="0"/>
                <a:sym typeface="+mn-ea"/>
              </a:rPr>
              <a:t>Weine in 1982  </a:t>
            </a:r>
            <a:endParaRPr lang="en-US" sz="2400" b="1" dirty="0">
              <a:latin typeface="Times New Roman" panose="02020603050405020304" charset="0"/>
              <a:cs typeface="Times New Roman" panose="02020603050405020304" charset="0"/>
            </a:endParaRPr>
          </a:p>
          <a:p>
            <a:pPr>
              <a:buFont typeface="Arial" panose="020B0604020202020204" pitchFamily="34" charset="0"/>
              <a:buChar char="•"/>
            </a:pPr>
            <a:r>
              <a:rPr lang="en-US" sz="2400" b="1" u="sng" dirty="0">
                <a:latin typeface="Times New Roman" panose="02020603050405020304" charset="0"/>
                <a:cs typeface="Times New Roman" panose="02020603050405020304" charset="0"/>
                <a:sym typeface="+mn-ea"/>
              </a:rPr>
              <a:t>Based on clinical presentation strategies for each</a:t>
            </a:r>
            <a:r>
              <a:rPr lang="en-US" sz="2400" b="1" dirty="0">
                <a:solidFill>
                  <a:srgbClr val="FFFF66"/>
                </a:solidFill>
                <a:latin typeface="Times New Roman" panose="02020603050405020304" charset="0"/>
                <a:cs typeface="Times New Roman" panose="02020603050405020304" charset="0"/>
                <a:sym typeface="+mn-ea"/>
              </a:rPr>
              <a:t>. </a:t>
            </a:r>
            <a:endParaRPr lang="en-US" sz="2400" b="1" dirty="0">
              <a:solidFill>
                <a:srgbClr val="FFFF66"/>
              </a:solidFill>
              <a:latin typeface="Times New Roman" panose="02020603050405020304" charset="0"/>
              <a:cs typeface="Times New Roman" panose="02020603050405020304" charset="0"/>
            </a:endParaRPr>
          </a:p>
          <a:p>
            <a:pPr>
              <a:buFont typeface="Arial" panose="020B0604020202020204" pitchFamily="34" charset="0"/>
              <a:buChar char="•"/>
            </a:pPr>
            <a:r>
              <a:rPr lang="en-US" sz="2400" dirty="0">
                <a:solidFill>
                  <a:schemeClr val="tx1">
                    <a:lumMod val="25000"/>
                  </a:schemeClr>
                </a:solidFill>
                <a:latin typeface="Times New Roman" panose="02020603050405020304" charset="0"/>
                <a:cs typeface="Times New Roman" panose="02020603050405020304" charset="0"/>
                <a:sym typeface="+mn-ea"/>
              </a:rPr>
              <a:t>Type 1   -  Primary endodontic lesions mimicking periodontal disease </a:t>
            </a:r>
            <a:endParaRPr lang="en-US" sz="2400" dirty="0">
              <a:solidFill>
                <a:schemeClr val="tx1">
                  <a:lumMod val="25000"/>
                </a:schemeClr>
              </a:solidFill>
              <a:latin typeface="Times New Roman" panose="02020603050405020304" charset="0"/>
              <a:cs typeface="Times New Roman" panose="02020603050405020304" charset="0"/>
            </a:endParaRPr>
          </a:p>
          <a:p>
            <a:pPr>
              <a:buFont typeface="Arial" panose="020B0604020202020204" pitchFamily="34" charset="0"/>
              <a:buChar char="•"/>
            </a:pPr>
            <a:r>
              <a:rPr lang="en-US" sz="2400" dirty="0">
                <a:solidFill>
                  <a:schemeClr val="tx1">
                    <a:lumMod val="25000"/>
                  </a:schemeClr>
                </a:solidFill>
                <a:latin typeface="Times New Roman" panose="02020603050405020304" charset="0"/>
                <a:cs typeface="Times New Roman" panose="02020603050405020304" charset="0"/>
                <a:sym typeface="+mn-ea"/>
              </a:rPr>
              <a:t>Type II  -  Endodontic lesion in a </a:t>
            </a:r>
            <a:r>
              <a:rPr lang="en-US" sz="2400" dirty="0" err="1">
                <a:solidFill>
                  <a:schemeClr val="tx1">
                    <a:lumMod val="25000"/>
                  </a:schemeClr>
                </a:solidFill>
                <a:latin typeface="Times New Roman" panose="02020603050405020304" charset="0"/>
                <a:cs typeface="Times New Roman" panose="02020603050405020304" charset="0"/>
                <a:sym typeface="+mn-ea"/>
              </a:rPr>
              <a:t>periodontally</a:t>
            </a:r>
            <a:r>
              <a:rPr lang="en-US" sz="2400" dirty="0">
                <a:solidFill>
                  <a:schemeClr val="tx1">
                    <a:lumMod val="25000"/>
                  </a:schemeClr>
                </a:solidFill>
                <a:latin typeface="Times New Roman" panose="02020603050405020304" charset="0"/>
                <a:cs typeface="Times New Roman" panose="02020603050405020304" charset="0"/>
                <a:sym typeface="+mn-ea"/>
              </a:rPr>
              <a:t> involved tooth. </a:t>
            </a:r>
            <a:endParaRPr lang="en-US" sz="2400" dirty="0">
              <a:solidFill>
                <a:schemeClr val="tx1">
                  <a:lumMod val="25000"/>
                </a:schemeClr>
              </a:solidFill>
              <a:latin typeface="Times New Roman" panose="02020603050405020304" charset="0"/>
              <a:cs typeface="Times New Roman" panose="02020603050405020304" charset="0"/>
            </a:endParaRPr>
          </a:p>
          <a:p>
            <a:pPr>
              <a:buFont typeface="Arial" panose="020B0604020202020204" pitchFamily="34" charset="0"/>
              <a:buChar char="•"/>
            </a:pPr>
            <a:r>
              <a:rPr lang="en-US" sz="2400" dirty="0">
                <a:solidFill>
                  <a:schemeClr val="tx1">
                    <a:lumMod val="25000"/>
                  </a:schemeClr>
                </a:solidFill>
                <a:latin typeface="Times New Roman" panose="02020603050405020304" charset="0"/>
                <a:cs typeface="Times New Roman" panose="02020603050405020304" charset="0"/>
                <a:sym typeface="+mn-ea"/>
              </a:rPr>
              <a:t>Type III - Primary periodontal lesion requiring  endodontic                            </a:t>
            </a:r>
            <a:endParaRPr lang="en-US" sz="2400" dirty="0">
              <a:solidFill>
                <a:schemeClr val="tx1">
                  <a:lumMod val="25000"/>
                </a:schemeClr>
              </a:solidFill>
              <a:latin typeface="Times New Roman" panose="02020603050405020304" charset="0"/>
              <a:cs typeface="Times New Roman" panose="02020603050405020304" charset="0"/>
            </a:endParaRPr>
          </a:p>
          <a:p>
            <a:pPr marL="0" indent="0">
              <a:buNone/>
            </a:pPr>
            <a:r>
              <a:rPr lang="en-US" sz="2400" dirty="0">
                <a:solidFill>
                  <a:schemeClr val="tx1">
                    <a:lumMod val="25000"/>
                  </a:schemeClr>
                </a:solidFill>
                <a:latin typeface="Times New Roman" panose="02020603050405020304" charset="0"/>
                <a:cs typeface="Times New Roman" panose="02020603050405020304" charset="0"/>
                <a:sym typeface="+mn-ea"/>
              </a:rPr>
              <a:t>                     treatment for healing.	</a:t>
            </a:r>
            <a:endParaRPr lang="en-US" sz="2400" dirty="0">
              <a:solidFill>
                <a:schemeClr val="tx1">
                  <a:lumMod val="25000"/>
                </a:schemeClr>
              </a:solidFill>
              <a:latin typeface="Times New Roman" panose="02020603050405020304" charset="0"/>
              <a:cs typeface="Times New Roman" panose="02020603050405020304" charset="0"/>
            </a:endParaRPr>
          </a:p>
          <a:p>
            <a:pPr>
              <a:buFont typeface="Arial" panose="020B0604020202020204" pitchFamily="34" charset="0"/>
              <a:buChar char="•"/>
            </a:pPr>
            <a:r>
              <a:rPr lang="en-US" sz="2400" dirty="0">
                <a:solidFill>
                  <a:schemeClr val="tx1">
                    <a:lumMod val="25000"/>
                  </a:schemeClr>
                </a:solidFill>
                <a:latin typeface="Times New Roman" panose="02020603050405020304" charset="0"/>
                <a:cs typeface="Times New Roman" panose="02020603050405020304" charset="0"/>
                <a:sym typeface="+mn-ea"/>
              </a:rPr>
              <a:t>Type IV -  Primary periodontal lesion secondarily 	 </a:t>
            </a:r>
            <a:endParaRPr lang="en-US" sz="2400" dirty="0">
              <a:solidFill>
                <a:schemeClr val="tx1">
                  <a:lumMod val="25000"/>
                </a:schemeClr>
              </a:solidFill>
              <a:latin typeface="Times New Roman" panose="02020603050405020304" charset="0"/>
              <a:cs typeface="Times New Roman" panose="02020603050405020304" charset="0"/>
            </a:endParaRPr>
          </a:p>
          <a:p>
            <a:pPr marL="0" indent="0">
              <a:buFont typeface="Arial" panose="020B0604020202020204" pitchFamily="34" charset="0"/>
              <a:buNone/>
            </a:pPr>
            <a:r>
              <a:rPr lang="en-US" sz="2400" dirty="0">
                <a:solidFill>
                  <a:schemeClr val="tx1">
                    <a:lumMod val="25000"/>
                  </a:schemeClr>
                </a:solidFill>
                <a:latin typeface="Times New Roman" panose="02020603050405020304" charset="0"/>
                <a:cs typeface="Times New Roman" panose="02020603050405020304" charset="0"/>
                <a:sym typeface="+mn-ea"/>
              </a:rPr>
              <a:t>                    involving the pulp.  </a:t>
            </a:r>
            <a:endParaRPr lang="en-US" dirty="0">
              <a:solidFill>
                <a:schemeClr val="tx1">
                  <a:lumMod val="25000"/>
                </a:schemeClr>
              </a:solidFill>
            </a:endParaRPr>
          </a:p>
          <a:p>
            <a:pPr>
              <a:buFont typeface="Arial" panose="020B0604020202020204" pitchFamily="34" charset="0"/>
              <a:buChar char="•"/>
            </a:pPr>
            <a:endParaRPr lang="en-US" dirty="0"/>
          </a:p>
          <a:p>
            <a:endParaRPr lang="en-IN"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nSpc>
                <a:spcPct val="120000"/>
              </a:lnSpc>
              <a:buNone/>
            </a:pPr>
            <a:r>
              <a:rPr lang="en-IN" altLang="en-US" sz="2400" dirty="0">
                <a:solidFill>
                  <a:schemeClr val="tx1"/>
                </a:solidFill>
                <a:latin typeface="Times New Roman" panose="02020603050405020304" charset="0"/>
                <a:cs typeface="Times New Roman" panose="02020603050405020304" charset="0"/>
                <a:sym typeface="+mn-ea"/>
              </a:rPr>
              <a:t>   </a:t>
            </a:r>
            <a:r>
              <a:rPr lang="en-US" sz="2400" u="sng" dirty="0">
                <a:solidFill>
                  <a:srgbClr val="FF0000"/>
                </a:solidFill>
                <a:latin typeface="Times New Roman" panose="02020603050405020304" charset="0"/>
                <a:cs typeface="Times New Roman" panose="02020603050405020304" charset="0"/>
                <a:sym typeface="+mn-ea"/>
              </a:rPr>
              <a:t>STOCK (1988) </a:t>
            </a:r>
            <a:endParaRPr lang="en-US" sz="2400" u="sng" dirty="0">
              <a:solidFill>
                <a:srgbClr val="C00000"/>
              </a:solidFill>
              <a:latin typeface="Times New Roman" panose="02020603050405020304" charset="0"/>
              <a:cs typeface="Times New Roman" panose="02020603050405020304" charset="0"/>
              <a:sym typeface="+mn-ea"/>
            </a:endParaRPr>
          </a:p>
          <a:p>
            <a:pPr marL="0" indent="0">
              <a:lnSpc>
                <a:spcPct val="120000"/>
              </a:lnSpc>
            </a:pPr>
            <a:r>
              <a:rPr lang="en-IN" altLang="en-US" sz="2400" dirty="0">
                <a:solidFill>
                  <a:schemeClr val="tx1"/>
                </a:solidFill>
                <a:latin typeface="Times New Roman" panose="02020603050405020304" charset="0"/>
                <a:cs typeface="Times New Roman" panose="02020603050405020304" charset="0"/>
                <a:sym typeface="+mn-ea"/>
              </a:rPr>
              <a:t>M</a:t>
            </a:r>
            <a:r>
              <a:rPr lang="en-US" sz="2400" dirty="0">
                <a:solidFill>
                  <a:schemeClr val="tx1"/>
                </a:solidFill>
                <a:latin typeface="Times New Roman" panose="02020603050405020304" charset="0"/>
                <a:cs typeface="Times New Roman" panose="02020603050405020304" charset="0"/>
                <a:sym typeface="+mn-ea"/>
              </a:rPr>
              <a:t>odified Simon’s classification.</a:t>
            </a:r>
            <a:endParaRPr lang="en-US" sz="2400" dirty="0">
              <a:solidFill>
                <a:srgbClr val="C00000"/>
              </a:solidFill>
              <a:latin typeface="Times New Roman" panose="02020603050405020304" charset="0"/>
              <a:cs typeface="Times New Roman" panose="02020603050405020304" charset="0"/>
              <a:sym typeface="+mn-ea"/>
            </a:endParaRPr>
          </a:p>
          <a:p>
            <a:pPr marL="0" indent="0">
              <a:lnSpc>
                <a:spcPct val="120000"/>
              </a:lnSpc>
            </a:pPr>
            <a:r>
              <a:rPr lang="en-US" sz="2400" dirty="0">
                <a:solidFill>
                  <a:schemeClr val="tx1">
                    <a:lumMod val="25000"/>
                  </a:schemeClr>
                </a:solidFill>
                <a:latin typeface="Times New Roman" panose="02020603050405020304" charset="0"/>
                <a:cs typeface="Times New Roman" panose="02020603050405020304" charset="0"/>
                <a:sym typeface="+mn-ea"/>
              </a:rPr>
              <a:t>Omitted Class V of the classification</a:t>
            </a:r>
            <a:r>
              <a:rPr lang="en-US" sz="2400" dirty="0">
                <a:latin typeface="Times New Roman" panose="02020603050405020304" charset="0"/>
                <a:cs typeface="Times New Roman" panose="02020603050405020304" charset="0"/>
                <a:sym typeface="+mn-ea"/>
              </a:rPr>
              <a:t>.  </a:t>
            </a:r>
            <a:endParaRPr lang="en-US" sz="2400" dirty="0">
              <a:latin typeface="Times New Roman" panose="02020603050405020304" charset="0"/>
              <a:cs typeface="Times New Roman" panose="02020603050405020304" charset="0"/>
            </a:endParaRPr>
          </a:p>
          <a:p>
            <a:pPr>
              <a:lnSpc>
                <a:spcPct val="140000"/>
              </a:lnSpc>
            </a:pPr>
            <a:r>
              <a:rPr lang="en-US" sz="2400" dirty="0">
                <a:solidFill>
                  <a:schemeClr val="tx1">
                    <a:lumMod val="25000"/>
                  </a:schemeClr>
                </a:solidFill>
                <a:latin typeface="Times New Roman" panose="02020603050405020304" charset="0"/>
                <a:cs typeface="Times New Roman" panose="02020603050405020304" charset="0"/>
                <a:sym typeface="+mn-ea"/>
              </a:rPr>
              <a:t>He argued that both Class II and Class IV lesions in advanced stages can become combined lesions and therefore a separate class to describe these lesions was not necessary. </a:t>
            </a:r>
            <a:endParaRPr lang="en-US" sz="2400" dirty="0">
              <a:solidFill>
                <a:schemeClr val="tx1">
                  <a:lumMod val="25000"/>
                </a:schemeClr>
              </a:solidFill>
              <a:latin typeface="Times New Roman" panose="02020603050405020304" charset="0"/>
              <a:cs typeface="Times New Roman" panose="02020603050405020304" charset="0"/>
            </a:endParaRPr>
          </a:p>
          <a:p>
            <a:endParaRPr lang="en-US"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nSpc>
                <a:spcPct val="150000"/>
              </a:lnSpc>
              <a:buNone/>
            </a:pPr>
            <a:r>
              <a:rPr lang="en-IN" altLang="en-US"/>
              <a:t>   </a:t>
            </a:r>
            <a:r>
              <a:rPr lang="en-US" sz="2400" u="sng">
                <a:solidFill>
                  <a:srgbClr val="FF0000"/>
                </a:solidFill>
                <a:latin typeface="Times New Roman" panose="02020603050405020304" charset="0"/>
                <a:cs typeface="Times New Roman" panose="02020603050405020304" charset="0"/>
              </a:rPr>
              <a:t>Belk and Gutmann </a:t>
            </a:r>
            <a:r>
              <a:rPr lang="en-IN" altLang="en-US" sz="2400" u="sng">
                <a:solidFill>
                  <a:srgbClr val="FF0000"/>
                </a:solidFill>
                <a:latin typeface="Times New Roman" panose="02020603050405020304" charset="0"/>
                <a:cs typeface="Times New Roman" panose="02020603050405020304" charset="0"/>
              </a:rPr>
              <a:t>(1990)</a:t>
            </a:r>
            <a:r>
              <a:rPr lang="en-US" sz="2400" u="sng">
                <a:solidFill>
                  <a:srgbClr val="FF0000"/>
                </a:solidFill>
                <a:latin typeface="Times New Roman" panose="02020603050405020304" charset="0"/>
                <a:cs typeface="Times New Roman" panose="02020603050405020304" charset="0"/>
              </a:rPr>
              <a:t> </a:t>
            </a:r>
            <a:endParaRPr lang="en-US" sz="2400">
              <a:latin typeface="Times New Roman" panose="02020603050405020304" charset="0"/>
              <a:cs typeface="Times New Roman" panose="02020603050405020304" charset="0"/>
            </a:endParaRPr>
          </a:p>
          <a:p>
            <a:pPr>
              <a:lnSpc>
                <a:spcPct val="150000"/>
              </a:lnSpc>
            </a:pPr>
            <a:r>
              <a:rPr lang="en-IN" altLang="en-US" sz="2400">
                <a:latin typeface="Times New Roman" panose="02020603050405020304" charset="0"/>
                <a:cs typeface="Times New Roman" panose="02020603050405020304" charset="0"/>
              </a:rPr>
              <a:t>A</a:t>
            </a:r>
            <a:r>
              <a:rPr lang="en-US" sz="2400">
                <a:latin typeface="Times New Roman" panose="02020603050405020304" charset="0"/>
                <a:cs typeface="Times New Roman" panose="02020603050405020304" charset="0"/>
              </a:rPr>
              <a:t>dd to the previously presented Simons’s classification an additional classification, termed </a:t>
            </a:r>
          </a:p>
          <a:p>
            <a:pPr>
              <a:lnSpc>
                <a:spcPct val="150000"/>
              </a:lnSpc>
            </a:pPr>
            <a:r>
              <a:rPr lang="en-US" sz="2400">
                <a:solidFill>
                  <a:srgbClr val="FF0000"/>
                </a:solidFill>
                <a:latin typeface="Times New Roman" panose="02020603050405020304" charset="0"/>
                <a:cs typeface="Times New Roman" panose="02020603050405020304" charset="0"/>
              </a:rPr>
              <a:t>Concomitant pulpal-periodontal lesion</a:t>
            </a:r>
            <a:r>
              <a:rPr lang="en-US" sz="2400">
                <a:latin typeface="Times New Roman" panose="02020603050405020304" charset="0"/>
                <a:cs typeface="Times New Roman" panose="02020603050405020304" charset="0"/>
              </a:rPr>
              <a:t>. </a:t>
            </a:r>
          </a:p>
          <a:p>
            <a:pPr>
              <a:lnSpc>
                <a:spcPct val="150000"/>
              </a:lnSpc>
            </a:pPr>
            <a:r>
              <a:rPr lang="en-US" sz="2400">
                <a:latin typeface="Times New Roman" panose="02020603050405020304" charset="0"/>
                <a:cs typeface="Times New Roman" panose="02020603050405020304" charset="0"/>
              </a:rPr>
              <a:t>In this clinical scenario, both endodontic and periodonal diseases coexist in the same tooth, with no evidence that either disease has influenced the other</a:t>
            </a:r>
            <a:r>
              <a:rPr lang="en-IN" altLang="en-US" sz="2400">
                <a:latin typeface="Times New Roman" panose="02020603050405020304" charset="0"/>
                <a:cs typeface="Times New Roman" panose="02020603050405020304"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altLang="en-US" sz="2400" u="sng">
                <a:solidFill>
                  <a:srgbClr val="FF0000"/>
                </a:solidFill>
                <a:latin typeface="Times New Roman" panose="02020603050405020304" charset="0"/>
                <a:cs typeface="Times New Roman" panose="02020603050405020304" charset="0"/>
              </a:rPr>
              <a:t> </a:t>
            </a:r>
            <a:r>
              <a:rPr lang="en-US" sz="2400" u="sng">
                <a:solidFill>
                  <a:srgbClr val="FF0000"/>
                </a:solidFill>
                <a:latin typeface="Times New Roman" panose="02020603050405020304" charset="0"/>
                <a:cs typeface="Times New Roman" panose="02020603050405020304" charset="0"/>
              </a:rPr>
              <a:t>Torabinejad and Trope</a:t>
            </a:r>
            <a:r>
              <a:rPr lang="en-IN" altLang="en-US" sz="2400" u="sng">
                <a:solidFill>
                  <a:srgbClr val="FF0000"/>
                </a:solidFill>
                <a:latin typeface="Times New Roman" panose="02020603050405020304" charset="0"/>
                <a:cs typeface="Times New Roman" panose="02020603050405020304" charset="0"/>
              </a:rPr>
              <a:t>(1996)</a:t>
            </a:r>
            <a:r>
              <a:rPr lang="en-US" sz="2400">
                <a:latin typeface="Times New Roman" panose="02020603050405020304" charset="0"/>
                <a:cs typeface="Times New Roman" panose="02020603050405020304" charset="0"/>
              </a:rPr>
              <a:t> </a:t>
            </a:r>
          </a:p>
          <a:p>
            <a:r>
              <a:rPr lang="en-IN" altLang="en-US" sz="2400" b="1">
                <a:latin typeface="Times New Roman" panose="02020603050405020304" charset="0"/>
                <a:cs typeface="Times New Roman" panose="02020603050405020304" charset="0"/>
              </a:rPr>
              <a:t>B</a:t>
            </a:r>
            <a:r>
              <a:rPr lang="en-US" sz="2400" b="1">
                <a:latin typeface="Times New Roman" panose="02020603050405020304" charset="0"/>
                <a:cs typeface="Times New Roman" panose="02020603050405020304" charset="0"/>
              </a:rPr>
              <a:t>ased on the treatment point of view: </a:t>
            </a:r>
            <a:endParaRPr lang="en-US" sz="2400">
              <a:latin typeface="Times New Roman" panose="02020603050405020304" charset="0"/>
              <a:cs typeface="Times New Roman" panose="02020603050405020304" charset="0"/>
            </a:endParaRPr>
          </a:p>
          <a:p>
            <a:r>
              <a:rPr lang="en-IN" altLang="en-US" sz="2400">
                <a:latin typeface="Times New Roman" panose="02020603050405020304" charset="0"/>
                <a:cs typeface="Times New Roman" panose="02020603050405020304" charset="0"/>
              </a:rPr>
              <a:t>E</a:t>
            </a:r>
            <a:r>
              <a:rPr lang="en-US" sz="2400">
                <a:latin typeface="Times New Roman" panose="02020603050405020304" charset="0"/>
                <a:cs typeface="Times New Roman" panose="02020603050405020304" charset="0"/>
              </a:rPr>
              <a:t>ndodontic origin, </a:t>
            </a:r>
          </a:p>
          <a:p>
            <a:r>
              <a:rPr lang="en-IN" altLang="en-US" sz="2400">
                <a:latin typeface="Times New Roman" panose="02020603050405020304" charset="0"/>
                <a:cs typeface="Times New Roman" panose="02020603050405020304" charset="0"/>
              </a:rPr>
              <a:t>P</a:t>
            </a:r>
            <a:r>
              <a:rPr lang="en-US" sz="2400">
                <a:latin typeface="Times New Roman" panose="02020603050405020304" charset="0"/>
                <a:cs typeface="Times New Roman" panose="02020603050405020304" charset="0"/>
              </a:rPr>
              <a:t>eriodontal origin, </a:t>
            </a:r>
          </a:p>
          <a:p>
            <a:r>
              <a:rPr lang="en-IN" altLang="en-US" sz="2400">
                <a:latin typeface="Times New Roman" panose="02020603050405020304" charset="0"/>
                <a:cs typeface="Times New Roman" panose="02020603050405020304" charset="0"/>
              </a:rPr>
              <a:t>C</a:t>
            </a:r>
            <a:r>
              <a:rPr lang="en-US" sz="2400">
                <a:latin typeface="Times New Roman" panose="02020603050405020304" charset="0"/>
                <a:cs typeface="Times New Roman" panose="02020603050405020304" charset="0"/>
              </a:rPr>
              <a:t>ombined endo-perio lesions, </a:t>
            </a:r>
          </a:p>
          <a:p>
            <a:r>
              <a:rPr lang="en-IN" altLang="en-US" sz="2400">
                <a:latin typeface="Times New Roman" panose="02020603050405020304" charset="0"/>
                <a:cs typeface="Times New Roman" panose="02020603050405020304" charset="0"/>
              </a:rPr>
              <a:t>S</a:t>
            </a:r>
            <a:r>
              <a:rPr lang="en-US" sz="2400">
                <a:latin typeface="Times New Roman" panose="02020603050405020304" charset="0"/>
                <a:cs typeface="Times New Roman" panose="02020603050405020304" charset="0"/>
              </a:rPr>
              <a:t>eparate endodontic and periodontal lesions, </a:t>
            </a:r>
          </a:p>
          <a:p>
            <a:r>
              <a:rPr lang="en-IN" altLang="en-US" sz="2400">
                <a:latin typeface="Times New Roman" panose="02020603050405020304" charset="0"/>
                <a:cs typeface="Times New Roman" panose="02020603050405020304" charset="0"/>
              </a:rPr>
              <a:t>L</a:t>
            </a:r>
            <a:r>
              <a:rPr lang="en-US" sz="2400">
                <a:latin typeface="Times New Roman" panose="02020603050405020304" charset="0"/>
                <a:cs typeface="Times New Roman" panose="02020603050405020304" charset="0"/>
              </a:rPr>
              <a:t>esions with communication,</a:t>
            </a:r>
          </a:p>
          <a:p>
            <a:r>
              <a:rPr lang="en-IN" altLang="en-US" sz="2400">
                <a:latin typeface="Times New Roman" panose="02020603050405020304" charset="0"/>
                <a:cs typeface="Times New Roman" panose="02020603050405020304" charset="0"/>
              </a:rPr>
              <a:t>L</a:t>
            </a:r>
            <a:r>
              <a:rPr lang="en-US" sz="2400">
                <a:latin typeface="Times New Roman" panose="02020603050405020304" charset="0"/>
                <a:cs typeface="Times New Roman" panose="02020603050405020304" charset="0"/>
              </a:rPr>
              <a:t>esions with no communication.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lnSpc>
                <a:spcPct val="100000"/>
              </a:lnSpc>
              <a:spcBef>
                <a:spcPct val="0"/>
              </a:spcBef>
              <a:spcAft>
                <a:spcPct val="35000"/>
              </a:spcAft>
            </a:pPr>
            <a:r>
              <a:rPr lang="en-IN" altLang="en-US" sz="2400" dirty="0">
                <a:latin typeface="Times New Roman" panose="02020603050405020304" charset="0"/>
                <a:cs typeface="Times New Roman" panose="02020603050405020304" charset="0"/>
                <a:sym typeface="+mn-ea"/>
              </a:rPr>
              <a:t>R</a:t>
            </a:r>
            <a:r>
              <a:rPr lang="en-US" sz="2400" dirty="0">
                <a:latin typeface="Times New Roman" panose="02020603050405020304" charset="0"/>
                <a:cs typeface="Times New Roman" panose="02020603050405020304" charset="0"/>
                <a:sym typeface="+mn-ea"/>
              </a:rPr>
              <a:t>ecommended by the </a:t>
            </a:r>
            <a:r>
              <a:rPr lang="en-US" sz="2400" u="sng" dirty="0">
                <a:solidFill>
                  <a:srgbClr val="FF0000"/>
                </a:solidFill>
                <a:latin typeface="Times New Roman" panose="02020603050405020304" charset="0"/>
                <a:cs typeface="Times New Roman" panose="02020603050405020304" charset="0"/>
                <a:sym typeface="+mn-ea"/>
              </a:rPr>
              <a:t>World Workshop for Classification of Periodontal Diseases</a:t>
            </a:r>
            <a:r>
              <a:rPr lang="en-US" sz="2400" dirty="0">
                <a:solidFill>
                  <a:srgbClr val="FF0000"/>
                </a:solidFill>
                <a:latin typeface="Times New Roman" panose="02020603050405020304" charset="0"/>
                <a:cs typeface="Times New Roman" panose="02020603050405020304" charset="0"/>
                <a:sym typeface="+mn-ea"/>
              </a:rPr>
              <a:t> </a:t>
            </a:r>
            <a:r>
              <a:rPr lang="en-US" sz="2400" u="sng" dirty="0">
                <a:solidFill>
                  <a:srgbClr val="FF0000"/>
                </a:solidFill>
                <a:latin typeface="Times New Roman" panose="02020603050405020304" charset="0"/>
                <a:cs typeface="Times New Roman" panose="02020603050405020304" charset="0"/>
                <a:sym typeface="+mn-ea"/>
              </a:rPr>
              <a:t>(1999)</a:t>
            </a:r>
          </a:p>
          <a:p>
            <a:pPr lvl="0" algn="just">
              <a:lnSpc>
                <a:spcPct val="100000"/>
              </a:lnSpc>
              <a:spcBef>
                <a:spcPct val="0"/>
              </a:spcBef>
              <a:spcAft>
                <a:spcPct val="35000"/>
              </a:spcAft>
            </a:pPr>
            <a:r>
              <a:rPr lang="en-IN" altLang="en-US" sz="2400" u="sng" dirty="0">
                <a:solidFill>
                  <a:schemeClr val="tx1"/>
                </a:solidFill>
                <a:latin typeface="Times New Roman" panose="02020603050405020304" charset="0"/>
                <a:cs typeface="Times New Roman" panose="02020603050405020304" charset="0"/>
                <a:sym typeface="+mn-ea"/>
              </a:rPr>
              <a:t>Periodontitis associated with endodontic disease</a:t>
            </a:r>
          </a:p>
          <a:p>
            <a:pPr lvl="0" algn="just">
              <a:lnSpc>
                <a:spcPct val="100000"/>
              </a:lnSpc>
              <a:spcBef>
                <a:spcPct val="0"/>
              </a:spcBef>
              <a:spcAft>
                <a:spcPct val="35000"/>
              </a:spcAft>
            </a:pPr>
            <a:r>
              <a:rPr lang="en-IN" altLang="en-US" sz="2400" dirty="0">
                <a:solidFill>
                  <a:schemeClr val="tx1"/>
                </a:solidFill>
                <a:latin typeface="Times New Roman" panose="02020603050405020304" charset="0"/>
                <a:cs typeface="Times New Roman" panose="02020603050405020304" charset="0"/>
                <a:sym typeface="+mn-ea"/>
              </a:rPr>
              <a:t>Endodontic-periodontal lesion</a:t>
            </a:r>
          </a:p>
          <a:p>
            <a:pPr lvl="0" algn="just">
              <a:lnSpc>
                <a:spcPct val="100000"/>
              </a:lnSpc>
              <a:spcBef>
                <a:spcPct val="0"/>
              </a:spcBef>
              <a:spcAft>
                <a:spcPct val="35000"/>
              </a:spcAft>
            </a:pPr>
            <a:r>
              <a:rPr lang="en-IN" altLang="en-US" sz="2400" dirty="0">
                <a:solidFill>
                  <a:schemeClr val="tx1"/>
                </a:solidFill>
                <a:latin typeface="Times New Roman" panose="02020603050405020304" charset="0"/>
                <a:cs typeface="Times New Roman" panose="02020603050405020304" charset="0"/>
                <a:sym typeface="+mn-ea"/>
              </a:rPr>
              <a:t>Periodontal-endodontic lesion</a:t>
            </a:r>
          </a:p>
          <a:p>
            <a:pPr lvl="0" algn="just">
              <a:lnSpc>
                <a:spcPct val="100000"/>
              </a:lnSpc>
              <a:spcBef>
                <a:spcPct val="0"/>
              </a:spcBef>
              <a:spcAft>
                <a:spcPct val="35000"/>
              </a:spcAft>
            </a:pPr>
            <a:r>
              <a:rPr lang="en-IN" altLang="en-US" sz="2400" dirty="0">
                <a:solidFill>
                  <a:schemeClr val="tx1"/>
                </a:solidFill>
                <a:latin typeface="Times New Roman" panose="02020603050405020304" charset="0"/>
                <a:cs typeface="Times New Roman" panose="02020603050405020304" charset="0"/>
                <a:sym typeface="+mn-ea"/>
              </a:rPr>
              <a:t>Combined lesion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0000" lnSpcReduction="20000"/>
          </a:bodyPr>
          <a:lstStyle/>
          <a:p>
            <a:r>
              <a:rPr lang="en-IN" altLang="en-US" sz="2400" b="1">
                <a:latin typeface="Times New Roman" panose="02020603050405020304" charset="0"/>
                <a:cs typeface="Times New Roman" panose="02020603050405020304" charset="0"/>
              </a:rPr>
              <a:t>Based on primary disease with its secondary effect</a:t>
            </a:r>
          </a:p>
          <a:p>
            <a:pPr marL="0" indent="0">
              <a:lnSpc>
                <a:spcPct val="150000"/>
              </a:lnSpc>
              <a:buNone/>
            </a:pPr>
            <a:r>
              <a:rPr lang="en-IN" altLang="en-US" sz="2400">
                <a:latin typeface="Times New Roman" panose="02020603050405020304" charset="0"/>
                <a:cs typeface="Times New Roman" panose="02020603050405020304" charset="0"/>
              </a:rPr>
              <a:t>1)Retrograde periodontal disease</a:t>
            </a:r>
          </a:p>
          <a:p>
            <a:pPr marL="0" indent="0">
              <a:lnSpc>
                <a:spcPct val="150000"/>
              </a:lnSpc>
              <a:buNone/>
            </a:pPr>
            <a:r>
              <a:rPr lang="en-IN" altLang="en-US" sz="2400">
                <a:latin typeface="Times New Roman" panose="02020603050405020304" charset="0"/>
                <a:cs typeface="Times New Roman" panose="02020603050405020304" charset="0"/>
              </a:rPr>
              <a:t>    a)Primary endodontic lesion with drainage through the periodontal ligament.</a:t>
            </a:r>
          </a:p>
          <a:p>
            <a:pPr marL="0" indent="0">
              <a:lnSpc>
                <a:spcPct val="150000"/>
              </a:lnSpc>
              <a:buNone/>
            </a:pPr>
            <a:r>
              <a:rPr lang="en-IN" altLang="en-US" sz="2400">
                <a:latin typeface="Times New Roman" panose="02020603050405020304" charset="0"/>
                <a:cs typeface="Times New Roman" panose="02020603050405020304" charset="0"/>
              </a:rPr>
              <a:t>    b)Primary endodontic lesion with secondary periodontal involvement</a:t>
            </a:r>
          </a:p>
          <a:p>
            <a:pPr marL="0" indent="0">
              <a:lnSpc>
                <a:spcPct val="150000"/>
              </a:lnSpc>
              <a:buNone/>
            </a:pPr>
            <a:r>
              <a:rPr lang="en-IN" altLang="en-US" sz="2400">
                <a:latin typeface="Times New Roman" panose="02020603050405020304" charset="0"/>
                <a:cs typeface="Times New Roman" panose="02020603050405020304" charset="0"/>
              </a:rPr>
              <a:t>2)Primary periodontal lesion</a:t>
            </a:r>
          </a:p>
          <a:p>
            <a:pPr marL="0" indent="0">
              <a:lnSpc>
                <a:spcPct val="150000"/>
              </a:lnSpc>
              <a:buNone/>
            </a:pPr>
            <a:r>
              <a:rPr lang="en-IN" altLang="en-US" sz="2400">
                <a:latin typeface="Times New Roman" panose="02020603050405020304" charset="0"/>
                <a:cs typeface="Times New Roman" panose="02020603050405020304" charset="0"/>
              </a:rPr>
              <a:t>3)Primary periodontal lesion with secondary endodontic involvement</a:t>
            </a:r>
          </a:p>
          <a:p>
            <a:pPr marL="0" indent="0">
              <a:lnSpc>
                <a:spcPct val="150000"/>
              </a:lnSpc>
              <a:buNone/>
            </a:pPr>
            <a:r>
              <a:rPr lang="en-IN" altLang="en-US" sz="2400">
                <a:latin typeface="Times New Roman" panose="02020603050405020304" charset="0"/>
                <a:cs typeface="Times New Roman" panose="02020603050405020304" charset="0"/>
              </a:rPr>
              <a:t>4)Combined endodontic-periodontal lesion</a:t>
            </a:r>
          </a:p>
          <a:p>
            <a:pPr marL="0" indent="0">
              <a:lnSpc>
                <a:spcPct val="150000"/>
              </a:lnSpc>
              <a:buNone/>
            </a:pPr>
            <a:r>
              <a:rPr lang="en-IN" altLang="en-US" sz="2400">
                <a:latin typeface="Times New Roman" panose="02020603050405020304" charset="0"/>
                <a:cs typeface="Times New Roman" panose="02020603050405020304" charset="0"/>
              </a:rPr>
              <a:t>5)Iatrogenic periodontal lesion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altLang="en-US" sz="2400" dirty="0">
                <a:latin typeface="Times New Roman" panose="02020603050405020304" charset="0"/>
                <a:cs typeface="Times New Roman" panose="02020603050405020304" charset="0"/>
                <a:sym typeface="+mn-ea"/>
              </a:rPr>
              <a:t>R</a:t>
            </a:r>
            <a:r>
              <a:rPr lang="en-US" sz="2400" dirty="0">
                <a:latin typeface="Times New Roman" panose="02020603050405020304" charset="0"/>
                <a:cs typeface="Times New Roman" panose="02020603050405020304" charset="0"/>
                <a:sym typeface="+mn-ea"/>
              </a:rPr>
              <a:t>ecommended by the </a:t>
            </a:r>
            <a:r>
              <a:rPr lang="en-US" sz="2400" u="sng" dirty="0">
                <a:solidFill>
                  <a:srgbClr val="FF0000"/>
                </a:solidFill>
                <a:latin typeface="Times New Roman" panose="02020603050405020304" charset="0"/>
                <a:cs typeface="Times New Roman" panose="02020603050405020304" charset="0"/>
                <a:sym typeface="+mn-ea"/>
              </a:rPr>
              <a:t>World Workshop for Classification of Periodontal and </a:t>
            </a:r>
            <a:r>
              <a:rPr lang="en-US" sz="2400" u="sng" dirty="0" err="1">
                <a:solidFill>
                  <a:srgbClr val="FF0000"/>
                </a:solidFill>
                <a:latin typeface="Times New Roman" panose="02020603050405020304" charset="0"/>
                <a:cs typeface="Times New Roman" panose="02020603050405020304" charset="0"/>
                <a:sym typeface="+mn-ea"/>
              </a:rPr>
              <a:t>Periimplant</a:t>
            </a:r>
            <a:r>
              <a:rPr lang="en-US" sz="2400" u="sng" dirty="0">
                <a:solidFill>
                  <a:srgbClr val="FF0000"/>
                </a:solidFill>
                <a:latin typeface="Times New Roman" panose="02020603050405020304" charset="0"/>
                <a:cs typeface="Times New Roman" panose="02020603050405020304" charset="0"/>
                <a:sym typeface="+mn-ea"/>
              </a:rPr>
              <a:t> Diseases (2017)</a:t>
            </a:r>
            <a:endParaRPr lang="en-US" sz="2400"/>
          </a:p>
        </p:txBody>
      </p:sp>
      <p:sp>
        <p:nvSpPr>
          <p:cNvPr id="3" name="Content Placeholder 2"/>
          <p:cNvSpPr>
            <a:spLocks noGrp="1"/>
          </p:cNvSpPr>
          <p:nvPr>
            <p:ph sz="half" idx="1"/>
          </p:nvPr>
        </p:nvSpPr>
        <p:spPr/>
        <p:txBody>
          <a:bodyPr/>
          <a:lstStyle/>
          <a:p>
            <a:endParaRPr lang="en-US" sz="2400" u="sng" dirty="0">
              <a:solidFill>
                <a:srgbClr val="FF0000"/>
              </a:solidFill>
              <a:latin typeface="Times New Roman" panose="02020603050405020304" charset="0"/>
              <a:cs typeface="Times New Roman" panose="02020603050405020304" charset="0"/>
              <a:sym typeface="+mn-ea"/>
            </a:endParaRPr>
          </a:p>
          <a:p>
            <a:endParaRPr lang="en-US" sz="2400" u="sng">
              <a:latin typeface="Times New Roman" panose="02020603050405020304" charset="0"/>
              <a:cs typeface="Times New Roman" panose="02020603050405020304" charset="0"/>
            </a:endParaRPr>
          </a:p>
        </p:txBody>
      </p:sp>
      <p:pic>
        <p:nvPicPr>
          <p:cNvPr id="100354" name="Picture 2"/>
          <p:cNvPicPr>
            <a:picLocks noGrp="1" noChangeAspect="1" noChangeArrowheads="1"/>
          </p:cNvPicPr>
          <p:nvPr>
            <p:ph sz="half" idx="2"/>
          </p:nvPr>
        </p:nvPicPr>
        <p:blipFill>
          <a:blip r:embed="rId2"/>
          <a:srcRect l="7646" t="15854" r="8252" b="31707"/>
          <a:stretch>
            <a:fillRect/>
          </a:stretch>
        </p:blipFill>
        <p:spPr bwMode="auto">
          <a:xfrm>
            <a:off x="2122170" y="1825625"/>
            <a:ext cx="7094220" cy="469011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60483369"/>
              </p:ext>
            </p:extLst>
          </p:nvPr>
        </p:nvGraphicFramePr>
        <p:xfrm>
          <a:off x="711201" y="2612570"/>
          <a:ext cx="10232570" cy="2189158"/>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err="1"/>
                        <a:t>Develpmental</a:t>
                      </a:r>
                      <a:r>
                        <a:rPr lang="en-US" dirty="0"/>
                        <a:t> malformation</a:t>
                      </a:r>
                    </a:p>
                  </a:txBody>
                  <a:tcPr/>
                </a:tc>
                <a:tc>
                  <a:txBody>
                    <a:bodyPr/>
                    <a:lstStyle/>
                    <a:p>
                      <a:r>
                        <a:rPr lang="en-US" dirty="0"/>
                        <a:t>COGNITIVE</a:t>
                      </a:r>
                    </a:p>
                  </a:txBody>
                  <a:tcPr/>
                </a:tc>
                <a:tc>
                  <a:txBody>
                    <a:bodyPr/>
                    <a:lstStyle/>
                    <a:p>
                      <a:r>
                        <a:rPr lang="en-US" dirty="0"/>
                        <a:t>MUST NOW</a:t>
                      </a:r>
                    </a:p>
                  </a:txBody>
                  <a:tcPr/>
                </a:tc>
                <a:extLst>
                  <a:ext uri="{0D108BD9-81ED-4DB2-BD59-A6C34878D82A}">
                    <a16:rowId xmlns:a16="http://schemas.microsoft.com/office/drawing/2014/main" val="3586572506"/>
                  </a:ext>
                </a:extLst>
              </a:tr>
              <a:tr h="454499">
                <a:tc>
                  <a:txBody>
                    <a:bodyPr/>
                    <a:lstStyle/>
                    <a:p>
                      <a:r>
                        <a:rPr lang="en-US" dirty="0"/>
                        <a:t>Classification</a:t>
                      </a:r>
                    </a:p>
                  </a:txBody>
                  <a:tcPr/>
                </a:tc>
                <a:tc>
                  <a:txBody>
                    <a:bodyPr/>
                    <a:lstStyle/>
                    <a:p>
                      <a:r>
                        <a:rPr lang="en-US" dirty="0"/>
                        <a:t>PSYCHOMOTOR</a:t>
                      </a:r>
                    </a:p>
                  </a:txBody>
                  <a:tcPr/>
                </a:tc>
                <a:tc>
                  <a:txBody>
                    <a:bodyPr/>
                    <a:lstStyle/>
                    <a:p>
                      <a:r>
                        <a:rPr lang="en-US" dirty="0"/>
                        <a:t>NICE TO KNOW</a:t>
                      </a:r>
                    </a:p>
                  </a:txBody>
                  <a:tcPr/>
                </a:tc>
                <a:extLst>
                  <a:ext uri="{0D108BD9-81ED-4DB2-BD59-A6C34878D82A}">
                    <a16:rowId xmlns:a16="http://schemas.microsoft.com/office/drawing/2014/main" val="2359924706"/>
                  </a:ext>
                </a:extLst>
              </a:tr>
              <a:tr h="454499">
                <a:tc>
                  <a:txBody>
                    <a:bodyPr/>
                    <a:lstStyle/>
                    <a:p>
                      <a:r>
                        <a:rPr lang="en-US" dirty="0"/>
                        <a:t>Influence of periodontal problem on pulp </a:t>
                      </a:r>
                    </a:p>
                  </a:txBody>
                  <a:tcPr/>
                </a:tc>
                <a:tc>
                  <a:txBody>
                    <a:bodyPr/>
                    <a:lstStyle/>
                    <a:p>
                      <a:r>
                        <a:rPr lang="en-US" dirty="0"/>
                        <a:t>AFFECTIVE</a:t>
                      </a:r>
                    </a:p>
                  </a:txBody>
                  <a:tcPr/>
                </a:tc>
                <a:tc>
                  <a:txBody>
                    <a:bodyPr/>
                    <a:lstStyle/>
                    <a:p>
                      <a:r>
                        <a:rPr lang="en-US" dirty="0"/>
                        <a:t>DESIRE TO KNOW</a:t>
                      </a:r>
                    </a:p>
                  </a:txBody>
                  <a:tcPr/>
                </a:tc>
                <a:extLst>
                  <a:ext uri="{0D108BD9-81ED-4DB2-BD59-A6C34878D82A}">
                    <a16:rowId xmlns:a16="http://schemas.microsoft.com/office/drawing/2014/main" val="2577297493"/>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0000" lnSpcReduction="10000"/>
          </a:bodyPr>
          <a:lstStyle/>
          <a:p>
            <a:pPr>
              <a:lnSpc>
                <a:spcPct val="150000"/>
              </a:lnSpc>
            </a:pPr>
            <a:r>
              <a:rPr lang="en-US" sz="2400">
                <a:latin typeface="Times New Roman" panose="02020603050405020304" charset="0"/>
                <a:cs typeface="Times New Roman" panose="02020603050405020304" charset="0"/>
              </a:rPr>
              <a:t>Two major groups of endodontic-periodontal lesions may be identified according to the etiological origin: </a:t>
            </a:r>
          </a:p>
          <a:p>
            <a:pPr>
              <a:lnSpc>
                <a:spcPct val="150000"/>
              </a:lnSpc>
            </a:pPr>
            <a:r>
              <a:rPr lang="en-IN" altLang="en-US" sz="2400" b="1">
                <a:latin typeface="Times New Roman" panose="02020603050405020304" charset="0"/>
                <a:cs typeface="Times New Roman" panose="02020603050405020304" charset="0"/>
              </a:rPr>
              <a:t>P</a:t>
            </a:r>
            <a:r>
              <a:rPr lang="en-US" sz="2400" b="1">
                <a:latin typeface="Times New Roman" panose="02020603050405020304" charset="0"/>
                <a:cs typeface="Times New Roman" panose="02020603050405020304" charset="0"/>
              </a:rPr>
              <a:t>athological endo-perio lesions</a:t>
            </a:r>
            <a:r>
              <a:rPr lang="en-US" sz="2400">
                <a:latin typeface="Times New Roman" panose="02020603050405020304" charset="0"/>
                <a:cs typeface="Times New Roman" panose="02020603050405020304" charset="0"/>
              </a:rPr>
              <a:t>—resulting from the disease of the pulp or periodontium—and </a:t>
            </a:r>
          </a:p>
          <a:p>
            <a:pPr>
              <a:lnSpc>
                <a:spcPct val="150000"/>
              </a:lnSpc>
            </a:pPr>
            <a:r>
              <a:rPr lang="en-IN" altLang="en-US" sz="2400" b="1">
                <a:latin typeface="Times New Roman" panose="02020603050405020304" charset="0"/>
                <a:cs typeface="Times New Roman" panose="02020603050405020304" charset="0"/>
              </a:rPr>
              <a:t>I</a:t>
            </a:r>
            <a:r>
              <a:rPr lang="en-US" sz="2400" b="1">
                <a:latin typeface="Times New Roman" panose="02020603050405020304" charset="0"/>
                <a:cs typeface="Times New Roman" panose="02020603050405020304" charset="0"/>
              </a:rPr>
              <a:t>atrogenic endo-perio lesions</a:t>
            </a:r>
            <a:r>
              <a:rPr lang="en-US" sz="2400">
                <a:latin typeface="Times New Roman" panose="02020603050405020304" charset="0"/>
                <a:cs typeface="Times New Roman" panose="02020603050405020304" charset="0"/>
              </a:rPr>
              <a:t>—representing a complication of the treatment that results in an artificial communication between the root canal space and marginal periodontium. </a:t>
            </a:r>
          </a:p>
          <a:p>
            <a:pPr>
              <a:lnSpc>
                <a:spcPct val="150000"/>
              </a:lnSpc>
            </a:pPr>
            <a:r>
              <a:rPr lang="en-US" sz="2400">
                <a:latin typeface="Times New Roman" panose="02020603050405020304" charset="0"/>
                <a:cs typeface="Times New Roman" panose="02020603050405020304" charset="0"/>
              </a:rPr>
              <a:t>Classical example of iatrogenic endoperio lesion can be iatrogenic root perforation or iatrogenic root fractures.</a:t>
            </a: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hree-component categorization scheme of endodontic-periodontal lesions:</a:t>
            </a:r>
          </a:p>
          <a:p>
            <a:pPr marL="0" indent="0">
              <a:lnSpc>
                <a:spcPct val="150000"/>
              </a:lnSpc>
              <a:buNone/>
            </a:pPr>
            <a:r>
              <a:rPr lang="en-US" sz="2400">
                <a:latin typeface="Times New Roman" panose="02020603050405020304" charset="0"/>
                <a:cs typeface="Times New Roman" panose="02020603050405020304" charset="0"/>
              </a:rPr>
              <a:t>  1. </a:t>
            </a:r>
            <a:r>
              <a:rPr lang="en-US" sz="2400" b="1">
                <a:latin typeface="Times New Roman" panose="02020603050405020304" charset="0"/>
                <a:cs typeface="Times New Roman" panose="02020603050405020304" charset="0"/>
              </a:rPr>
              <a:t>Purely endodontic lesion:</a:t>
            </a:r>
            <a:r>
              <a:rPr lang="en-US" sz="2400">
                <a:latin typeface="Times New Roman" panose="02020603050405020304" charset="0"/>
                <a:cs typeface="Times New Roman" panose="02020603050405020304" charset="0"/>
              </a:rPr>
              <a:t> when the pulp is necrotic and infected, and there is a draining sinus tract coronally through the periodontal ligament into the gingival sulcus.</a:t>
            </a:r>
          </a:p>
          <a:p>
            <a:pPr marL="0" indent="0">
              <a:lnSpc>
                <a:spcPct val="150000"/>
              </a:lnSpc>
              <a:buNone/>
            </a:pPr>
            <a:r>
              <a:rPr lang="en-US" sz="2400">
                <a:latin typeface="Times New Roman" panose="02020603050405020304" charset="0"/>
                <a:cs typeface="Times New Roman" panose="02020603050405020304" charset="0"/>
              </a:rPr>
              <a:t> 2. </a:t>
            </a:r>
            <a:r>
              <a:rPr lang="en-US" sz="2400" b="1">
                <a:latin typeface="Times New Roman" panose="02020603050405020304" charset="0"/>
                <a:cs typeface="Times New Roman" panose="02020603050405020304" charset="0"/>
              </a:rPr>
              <a:t>Purely periodontal lesion</a:t>
            </a:r>
            <a:r>
              <a:rPr lang="en-US" sz="2400">
                <a:latin typeface="Times New Roman" panose="02020603050405020304" charset="0"/>
                <a:cs typeface="Times New Roman" panose="02020603050405020304" charset="0"/>
              </a:rPr>
              <a:t>: when a deep periodontal lesion involves most of the root surface, and the dental pulp is vital.</a:t>
            </a:r>
          </a:p>
          <a:p>
            <a:pPr marL="0" indent="0">
              <a:lnSpc>
                <a:spcPct val="150000"/>
              </a:lnSpc>
              <a:buNone/>
            </a:pPr>
            <a:r>
              <a:rPr lang="en-US" sz="2400">
                <a:latin typeface="Times New Roman" panose="02020603050405020304" charset="0"/>
                <a:cs typeface="Times New Roman" panose="02020603050405020304" charset="0"/>
              </a:rPr>
              <a:t> 3. </a:t>
            </a:r>
            <a:r>
              <a:rPr lang="en-US" sz="2400" b="1">
                <a:latin typeface="Times New Roman" panose="02020603050405020304" charset="0"/>
                <a:cs typeface="Times New Roman" panose="02020603050405020304" charset="0"/>
              </a:rPr>
              <a:t>Endodontic-periodontal lesion</a:t>
            </a:r>
            <a:r>
              <a:rPr lang="en-US" sz="2400">
                <a:latin typeface="Times New Roman" panose="02020603050405020304" charset="0"/>
                <a:cs typeface="Times New Roman" panose="02020603050405020304" charset="0"/>
              </a:rPr>
              <a:t>: when the pulp is necrotic and infected, and there is a deep periodontal pocke</a:t>
            </a:r>
            <a:r>
              <a:rPr lang="en-US" sz="2400"/>
              <a:t>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a:latin typeface="Times New Roman" panose="02020603050405020304" charset="0"/>
                <a:cs typeface="Times New Roman" panose="02020603050405020304" charset="0"/>
              </a:rPr>
              <a:t>  </a:t>
            </a:r>
            <a:r>
              <a:rPr lang="en-US" sz="2400" u="sng">
                <a:solidFill>
                  <a:srgbClr val="FF0000"/>
                </a:solidFill>
                <a:latin typeface="Times New Roman" panose="02020603050405020304" charset="0"/>
                <a:cs typeface="Times New Roman" panose="02020603050405020304" charset="0"/>
              </a:rPr>
              <a:t> OLIET and POLLOCK</a:t>
            </a:r>
          </a:p>
          <a:p>
            <a:r>
              <a:rPr lang="en-US" sz="2400">
                <a:solidFill>
                  <a:schemeClr val="tx1"/>
                </a:solidFill>
                <a:latin typeface="Times New Roman" panose="02020603050405020304" charset="0"/>
                <a:cs typeface="Times New Roman" panose="02020603050405020304" charset="0"/>
              </a:rPr>
              <a:t> Based on </a:t>
            </a:r>
            <a:r>
              <a:rPr lang="en-US" sz="2400" b="1">
                <a:solidFill>
                  <a:schemeClr val="tx1"/>
                </a:solidFill>
                <a:latin typeface="Times New Roman" panose="02020603050405020304" charset="0"/>
                <a:cs typeface="Times New Roman" panose="02020603050405020304" charset="0"/>
              </a:rPr>
              <a:t>treatment protocol.</a:t>
            </a:r>
          </a:p>
          <a:p>
            <a:pPr>
              <a:buNone/>
            </a:pPr>
            <a:r>
              <a:rPr lang="en-US" sz="2400">
                <a:solidFill>
                  <a:schemeClr val="tx1"/>
                </a:solidFill>
                <a:latin typeface="Times New Roman" panose="02020603050405020304" charset="0"/>
                <a:cs typeface="Times New Roman" panose="02020603050405020304" charset="0"/>
              </a:rPr>
              <a:t>A. Lesions that require endodontic treatment procedures only</a:t>
            </a:r>
          </a:p>
          <a:p>
            <a:pPr marL="0" indent="0">
              <a:buNone/>
            </a:pPr>
            <a:r>
              <a:rPr lang="en-US" sz="2400">
                <a:solidFill>
                  <a:schemeClr val="tx1"/>
                </a:solidFill>
                <a:latin typeface="Times New Roman" panose="02020603050405020304" charset="0"/>
                <a:cs typeface="Times New Roman" panose="02020603050405020304" charset="0"/>
              </a:rPr>
              <a:t>1. Any tooth with a necrotic pulp and periadicular pathosis, with or without a sinus </a:t>
            </a:r>
          </a:p>
          <a:p>
            <a:pPr marL="0" indent="0">
              <a:buNone/>
            </a:pPr>
            <a:r>
              <a:rPr lang="en-US" sz="2400">
                <a:solidFill>
                  <a:schemeClr val="tx1"/>
                </a:solidFill>
                <a:latin typeface="Times New Roman" panose="02020603050405020304" charset="0"/>
                <a:cs typeface="Times New Roman" panose="02020603050405020304" charset="0"/>
              </a:rPr>
              <a:t>tract (chronic periapical abscess)</a:t>
            </a:r>
          </a:p>
          <a:p>
            <a:pPr marL="0" indent="0">
              <a:buNone/>
            </a:pPr>
            <a:r>
              <a:rPr lang="en-US" sz="2400">
                <a:solidFill>
                  <a:schemeClr val="tx1"/>
                </a:solidFill>
                <a:latin typeface="Times New Roman" panose="02020603050405020304" charset="0"/>
                <a:cs typeface="Times New Roman" panose="02020603050405020304" charset="0"/>
              </a:rPr>
              <a:t>2.Chronic periapical abscess with a sinus tract draining through the gingival crevice, thus passing through a section of the attachment apparatus in its entire length alongside the root</a:t>
            </a:r>
          </a:p>
          <a:p>
            <a:pPr marL="0" indent="0">
              <a:buNone/>
            </a:pPr>
            <a:r>
              <a:rPr lang="en-US" sz="2400">
                <a:solidFill>
                  <a:schemeClr val="tx1"/>
                </a:solidFill>
                <a:latin typeface="Times New Roman" panose="02020603050405020304" charset="0"/>
                <a:cs typeface="Times New Roman" panose="02020603050405020304" charset="0"/>
              </a:rPr>
              <a:t>3. Root fractures, longitudinal and horizontal</a:t>
            </a:r>
          </a:p>
          <a:p>
            <a:pPr marL="0" indent="0">
              <a:buNone/>
            </a:pPr>
            <a:r>
              <a:rPr lang="en-US" sz="2400">
                <a:solidFill>
                  <a:schemeClr val="tx1"/>
                </a:solidFill>
                <a:latin typeface="Times New Roman" panose="02020603050405020304" charset="0"/>
                <a:cs typeface="Times New Roman" panose="02020603050405020304" charset="0"/>
              </a:rPr>
              <a:t>4. Root perforations, pathologic and iatrogenic</a:t>
            </a:r>
          </a:p>
          <a:p>
            <a:pPr marL="0" indent="0">
              <a:buNone/>
            </a:pPr>
            <a:endParaRPr lang="en-US" sz="2400">
              <a:solidFill>
                <a:schemeClr val="tx1"/>
              </a:solidFill>
              <a:latin typeface="Times New Roman" panose="02020603050405020304" charset="0"/>
              <a:cs typeface="Times New Roman" panose="0202060305040502030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400">
                <a:latin typeface="Times New Roman" panose="02020603050405020304" charset="0"/>
                <a:cs typeface="Times New Roman" panose="02020603050405020304" charset="0"/>
                <a:sym typeface="+mn-ea"/>
              </a:rPr>
              <a:t> 5.Teeth with incomplete apical root development and inflamed or necrotic pulps,with and without periradicular pathoses</a:t>
            </a:r>
            <a:endParaRPr lang="en-US" sz="2400">
              <a:solidFill>
                <a:schemeClr val="tx1"/>
              </a:solidFill>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sym typeface="+mn-ea"/>
              </a:rPr>
              <a:t>6. Replants, intentional or traumatic</a:t>
            </a:r>
            <a:endParaRPr lang="en-US" sz="2400">
              <a:solidFill>
                <a:schemeClr val="tx1"/>
              </a:solidFill>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sym typeface="+mn-ea"/>
              </a:rPr>
              <a:t>7. Transplants, autotransplants or allotransplants</a:t>
            </a:r>
            <a:endParaRPr lang="en-US" sz="2400">
              <a:solidFill>
                <a:schemeClr val="tx1"/>
              </a:solidFill>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sym typeface="+mn-ea"/>
              </a:rPr>
              <a:t>8. Teeth requiring hemisection or radisectomy</a:t>
            </a:r>
            <a:endParaRPr lang="en-US" sz="2400">
              <a:solidFill>
                <a:schemeClr val="tx1"/>
              </a:solidFill>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sym typeface="+mn-ea"/>
              </a:rPr>
              <a:t>9. Intentional endodontic therapy for prosthodontic consideration</a:t>
            </a:r>
            <a:endParaRPr lang="en-US" sz="2400">
              <a:solidFill>
                <a:schemeClr val="tx1"/>
              </a:solidFill>
              <a:latin typeface="Times New Roman" panose="02020603050405020304" charset="0"/>
              <a:cs typeface="Times New Roman" panose="02020603050405020304" charset="0"/>
            </a:endParaRPr>
          </a:p>
          <a:p>
            <a:endParaRPr 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a:latin typeface="Times New Roman" panose="02020603050405020304" charset="0"/>
                <a:cs typeface="Times New Roman" panose="02020603050405020304" charset="0"/>
              </a:rPr>
              <a:t> B)Lesions that require periodontal treatment procedures only</a:t>
            </a:r>
          </a:p>
          <a:p>
            <a:pPr marL="0" indent="0">
              <a:buNone/>
            </a:pPr>
            <a:r>
              <a:rPr lang="en-US" sz="2400">
                <a:latin typeface="Times New Roman" panose="02020603050405020304" charset="0"/>
                <a:cs typeface="Times New Roman" panose="02020603050405020304" charset="0"/>
              </a:rPr>
              <a:t> 1. Occlusal trauma causing reversible pulpitis</a:t>
            </a:r>
          </a:p>
          <a:p>
            <a:pPr marL="0" indent="0">
              <a:buNone/>
            </a:pPr>
            <a:r>
              <a:rPr lang="en-US" sz="2400">
                <a:latin typeface="Times New Roman" panose="02020603050405020304" charset="0"/>
                <a:cs typeface="Times New Roman" panose="02020603050405020304" charset="0"/>
              </a:rPr>
              <a:t> 2. Occlusal trauma plus gingival inflammation, resulting in pocket formation</a:t>
            </a:r>
          </a:p>
          <a:p>
            <a:pPr marL="0" indent="0">
              <a:buNone/>
            </a:pPr>
            <a:r>
              <a:rPr lang="en-US" sz="2400">
                <a:latin typeface="Times New Roman" panose="02020603050405020304" charset="0"/>
                <a:cs typeface="Times New Roman" panose="02020603050405020304" charset="0"/>
              </a:rPr>
              <a:t>(a) Reversible but increased pulpal sensitivity caused by trauma or, possibly, </a:t>
            </a:r>
          </a:p>
          <a:p>
            <a:pPr marL="0" indent="0">
              <a:buNone/>
            </a:pPr>
            <a:r>
              <a:rPr lang="en-US" sz="2400">
                <a:latin typeface="Times New Roman" panose="02020603050405020304" charset="0"/>
                <a:cs typeface="Times New Roman" panose="02020603050405020304" charset="0"/>
              </a:rPr>
              <a:t>by exposed dentinal tubules</a:t>
            </a:r>
          </a:p>
          <a:p>
            <a:pPr marL="0" indent="0">
              <a:buNone/>
            </a:pPr>
            <a:r>
              <a:rPr lang="en-US" sz="2400">
                <a:latin typeface="Times New Roman" panose="02020603050405020304" charset="0"/>
                <a:cs typeface="Times New Roman" panose="02020603050405020304" charset="0"/>
              </a:rPr>
              <a:t>(b) Reversible but increased pulpal sensitivity caused by uncovering lateral </a:t>
            </a:r>
          </a:p>
          <a:p>
            <a:pPr marL="0" indent="0">
              <a:buNone/>
            </a:pPr>
            <a:r>
              <a:rPr lang="en-US" sz="2400">
                <a:latin typeface="Times New Roman" panose="02020603050405020304" charset="0"/>
                <a:cs typeface="Times New Roman" panose="02020603050405020304" charset="0"/>
              </a:rPr>
              <a:t>or accessory canals exiting into the periodontiu</a:t>
            </a:r>
            <a:r>
              <a:rPr lang="en-US"/>
              <a:t>m</a:t>
            </a:r>
          </a:p>
          <a:p>
            <a:pPr marL="0" indent="0">
              <a:buNone/>
            </a:pP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nSpc>
                <a:spcPct val="150000"/>
              </a:lnSpc>
              <a:buNone/>
            </a:pPr>
            <a:r>
              <a:rPr lang="en-US" sz="2400">
                <a:latin typeface="Times New Roman" panose="02020603050405020304" charset="0"/>
                <a:cs typeface="Times New Roman" panose="02020603050405020304" charset="0"/>
                <a:sym typeface="+mn-ea"/>
              </a:rPr>
              <a:t> 3.Suprabony or infra Suprabony or infrabony pocket formation treated with overzealous root planing and curettage, leading to pulpal sensitivity.</a:t>
            </a:r>
            <a:endParaRPr lang="en-US" sz="2400">
              <a:latin typeface="Times New Roman" panose="02020603050405020304" charset="0"/>
              <a:cs typeface="Times New Roman" panose="02020603050405020304" charset="0"/>
            </a:endParaRPr>
          </a:p>
          <a:p>
            <a:pPr marL="0" indent="0">
              <a:lnSpc>
                <a:spcPct val="150000"/>
              </a:lnSpc>
              <a:buNone/>
            </a:pPr>
            <a:r>
              <a:rPr lang="en-US" sz="2400">
                <a:latin typeface="Times New Roman" panose="02020603050405020304" charset="0"/>
                <a:cs typeface="Times New Roman" panose="02020603050405020304" charset="0"/>
                <a:sym typeface="+mn-ea"/>
              </a:rPr>
              <a:t>4. Extensive infrabony pocket formation, extending beyond the root apex and sometimes coupled with lateral or apical resorption, yet with pulp that responds within normal limits to clinical vitality testing.</a:t>
            </a:r>
            <a:endParaRPr lang="en-US" sz="2400">
              <a:latin typeface="Times New Roman" panose="02020603050405020304" charset="0"/>
              <a:cs typeface="Times New Roman" panose="02020603050405020304" charset="0"/>
            </a:endParaRPr>
          </a:p>
          <a:p>
            <a:pPr marL="0" indent="0">
              <a:lnSpc>
                <a:spcPct val="150000"/>
              </a:lnSpc>
              <a:buNone/>
            </a:pPr>
            <a:endParaRPr lang="en-US" sz="2400">
              <a:latin typeface="Times New Roman" panose="02020603050405020304" charset="0"/>
              <a:cs typeface="Times New Roman" panose="0202060305040502030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a:latin typeface="Times New Roman" panose="02020603050405020304" charset="0"/>
                <a:cs typeface="Times New Roman" panose="02020603050405020304" charset="0"/>
              </a:rPr>
              <a:t> C. Lesions that require combined endodontic–periodontic treatment procedures</a:t>
            </a:r>
          </a:p>
          <a:p>
            <a:pPr marL="0" indent="0">
              <a:buNone/>
            </a:pPr>
            <a:r>
              <a:rPr lang="en-US" sz="2400">
                <a:latin typeface="Times New Roman" panose="02020603050405020304" charset="0"/>
                <a:cs typeface="Times New Roman" panose="02020603050405020304" charset="0"/>
              </a:rPr>
              <a:t>1. Any lesion in group I that results in irreversible reactions in the attachment apparatus and requires periodontal treatment</a:t>
            </a:r>
          </a:p>
          <a:p>
            <a:pPr marL="0" indent="0">
              <a:buNone/>
            </a:pPr>
            <a:r>
              <a:rPr lang="en-US" sz="2400">
                <a:latin typeface="Times New Roman" panose="02020603050405020304" charset="0"/>
                <a:cs typeface="Times New Roman" panose="02020603050405020304" charset="0"/>
              </a:rPr>
              <a:t>2. Any lesion in group II that results in irreversible reactions in pulp tissue and also requires endodontic treatment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sz="2800">
                <a:latin typeface="Times New Roman" panose="02020603050405020304" charset="0"/>
                <a:cs typeface="Times New Roman" panose="02020603050405020304" charset="0"/>
              </a:rPr>
            </a:br>
            <a:r>
              <a:rPr lang="en-US" sz="2800">
                <a:latin typeface="Times New Roman" panose="02020603050405020304" charset="0"/>
                <a:cs typeface="Times New Roman" panose="02020603050405020304" charset="0"/>
              </a:rPr>
              <a:t>   </a:t>
            </a:r>
            <a:r>
              <a:rPr lang="en-US" sz="2800" b="1">
                <a:latin typeface="Times New Roman" panose="02020603050405020304" charset="0"/>
                <a:cs typeface="Times New Roman" panose="02020603050405020304" charset="0"/>
              </a:rPr>
              <a:t>I</a:t>
            </a:r>
            <a:r>
              <a:rPr lang="en-IN" altLang="en-US" sz="2800" b="1">
                <a:latin typeface="Times New Roman" panose="02020603050405020304" charset="0"/>
                <a:cs typeface="Times New Roman" panose="02020603050405020304" charset="0"/>
              </a:rPr>
              <a:t>nfluence of pulpal pathologic</a:t>
            </a:r>
            <a:r>
              <a:rPr lang="en-US" sz="2800" b="1">
                <a:latin typeface="Times New Roman" panose="02020603050405020304" charset="0"/>
                <a:cs typeface="Times New Roman" panose="02020603050405020304" charset="0"/>
              </a:rPr>
              <a:t> </a:t>
            </a:r>
            <a:r>
              <a:rPr lang="en-IN" altLang="en-US" sz="2800" b="1">
                <a:latin typeface="Times New Roman" panose="02020603050405020304" charset="0"/>
                <a:cs typeface="Times New Roman" panose="02020603050405020304" charset="0"/>
              </a:rPr>
              <a:t>condition on the periodontium</a:t>
            </a:r>
            <a:br>
              <a:rPr lang="en-US" sz="2800" b="1">
                <a:latin typeface="Times New Roman" panose="02020603050405020304" charset="0"/>
                <a:cs typeface="Times New Roman" panose="02020603050405020304" charset="0"/>
              </a:rPr>
            </a:br>
            <a:endParaRPr lang="en-US" sz="2800" b="1">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Pulpal degeneration results in necrotic debris, bacterial by-products, and other toxic irritants that can move toward the apical foramen, causing periodontal tissue destruction apically and potentially migrating toward the gingival margin.</a:t>
            </a:r>
          </a:p>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ermed this </a:t>
            </a:r>
            <a:r>
              <a:rPr lang="en-US" sz="2400">
                <a:solidFill>
                  <a:srgbClr val="FF0000"/>
                </a:solidFill>
                <a:latin typeface="Times New Roman" panose="02020603050405020304" charset="0"/>
                <a:cs typeface="Times New Roman" panose="02020603050405020304" charset="0"/>
              </a:rPr>
              <a:t>retrograde periodontitis</a:t>
            </a:r>
            <a:r>
              <a:rPr lang="en-US" sz="2400">
                <a:latin typeface="Times New Roman" panose="02020603050405020304" charset="0"/>
                <a:cs typeface="Times New Roman" panose="02020603050405020304" charset="0"/>
              </a:rPr>
              <a:t> </a:t>
            </a:r>
          </a:p>
          <a:p>
            <a:pPr>
              <a:lnSpc>
                <a:spcPct val="150000"/>
              </a:lnSpc>
            </a:pPr>
            <a:r>
              <a:rPr lang="en-US" sz="2400">
                <a:latin typeface="Times New Roman" panose="02020603050405020304" charset="0"/>
                <a:cs typeface="Times New Roman" panose="02020603050405020304" charset="0"/>
              </a:rPr>
              <a:t>When pulpal disease progresses beyond the confines of the tooth, inflammation extends and affects the adjacent periodontal attachment apparatus.</a:t>
            </a: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sym typeface="+mn-ea"/>
              </a:rPr>
              <a:t>R</a:t>
            </a:r>
            <a:r>
              <a:rPr lang="en-US" sz="2400">
                <a:latin typeface="Times New Roman" panose="02020603050405020304" charset="0"/>
                <a:cs typeface="Times New Roman" panose="02020603050405020304" charset="0"/>
                <a:sym typeface="+mn-ea"/>
              </a:rPr>
              <a:t>esults in dysfunction of the periodontal ligament and resorption of alveolar bone, cementum, and even dentin.</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The endodontic infection has been regarded as a local modifying risk factor for periodontitis progression if left untreated</a:t>
            </a:r>
            <a:r>
              <a:rPr lang="en-IN" altLang="en-US" sz="2400">
                <a:latin typeface="Times New Roman" panose="02020603050405020304" charset="0"/>
                <a:cs typeface="Times New Roman" panose="02020603050405020304" charset="0"/>
              </a:rPr>
              <a:t>.</a:t>
            </a:r>
          </a:p>
          <a:p>
            <a:pPr>
              <a:lnSpc>
                <a:spcPct val="150000"/>
              </a:lnSpc>
            </a:pP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IN" altLang="en-US" sz="2400">
                <a:latin typeface="Times New Roman" panose="02020603050405020304" charset="0"/>
                <a:cs typeface="Times New Roman" panose="02020603050405020304" charset="0"/>
                <a:sym typeface="+mn-ea"/>
              </a:rPr>
              <a:t>H</a:t>
            </a:r>
            <a:r>
              <a:rPr lang="en-US" sz="2400">
                <a:latin typeface="Times New Roman" panose="02020603050405020304" charset="0"/>
                <a:cs typeface="Times New Roman" panose="02020603050405020304" charset="0"/>
                <a:sym typeface="+mn-ea"/>
              </a:rPr>
              <a:t>igh concentrations of the medicaments used for root canal therapy (e.g., calcium hydroxide, corticosteroids, and antibiotics) can irritate the periodontal attachment apparatus.</a:t>
            </a:r>
          </a:p>
          <a:p>
            <a:pPr>
              <a:lnSpc>
                <a:spcPct val="150000"/>
              </a:lnSpc>
            </a:pPr>
            <a:r>
              <a:rPr lang="en-US" sz="2400">
                <a:latin typeface="Times New Roman" panose="02020603050405020304" charset="0"/>
                <a:cs typeface="Times New Roman" panose="02020603050405020304" charset="0"/>
                <a:sym typeface="+mn-ea"/>
              </a:rPr>
              <a:t>These inflammatory responses are usually transient in nature and quickly resolved if the materials are confined within the canal space. </a:t>
            </a: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b="1" u="sng" dirty="0">
                <a:solidFill>
                  <a:schemeClr val="accent1">
                    <a:lumMod val="75000"/>
                  </a:schemeClr>
                </a:solidFill>
                <a:latin typeface="Times New Roman" panose="02020603050405020304" pitchFamily="18" charset="0"/>
                <a:cs typeface="Times New Roman" panose="02020603050405020304" pitchFamily="18" charset="0"/>
              </a:rPr>
              <a:t>CONTENTS</a:t>
            </a:r>
            <a:r>
              <a:rPr lang="en-US" dirty="0">
                <a:solidFill>
                  <a:schemeClr val="accent1">
                    <a:lumMod val="75000"/>
                  </a:schemeClr>
                </a:solidFill>
                <a:latin typeface="Times New Roman" panose="02020603050405020304" pitchFamily="18" charset="0"/>
                <a:cs typeface="Times New Roman" panose="02020603050405020304" pitchFamily="18" charset="0"/>
              </a:rPr>
              <a:t> </a:t>
            </a:r>
          </a:p>
        </p:txBody>
      </p:sp>
      <p:sp>
        <p:nvSpPr>
          <p:cNvPr id="1048593" name="Content Placeholder 2"/>
          <p:cNvSpPr>
            <a:spLocks noGrp="1"/>
          </p:cNvSpPr>
          <p:nvPr>
            <p:ph idx="1"/>
          </p:nvPr>
        </p:nvSpPr>
        <p:spPr/>
        <p:txBody>
          <a:bodyPr>
            <a:noAutofit/>
          </a:bodyPr>
          <a:lstStyle/>
          <a:p>
            <a:pPr lvl="0"/>
            <a:r>
              <a:rPr lang="en-US" dirty="0">
                <a:latin typeface="Times New Roman" panose="02020603050405020304" pitchFamily="18" charset="0"/>
                <a:cs typeface="Times New Roman" panose="02020603050405020304" pitchFamily="18" charset="0"/>
              </a:rPr>
              <a:t>Developmental malformation </a:t>
            </a:r>
          </a:p>
          <a:p>
            <a:pPr lvl="0"/>
            <a:r>
              <a:rPr lang="en-US" dirty="0">
                <a:latin typeface="Times New Roman" panose="02020603050405020304" pitchFamily="18" charset="0"/>
                <a:cs typeface="Times New Roman" panose="02020603050405020304" pitchFamily="18" charset="0"/>
              </a:rPr>
              <a:t>Classification </a:t>
            </a:r>
          </a:p>
          <a:p>
            <a:pPr lvl="0"/>
            <a:r>
              <a:rPr lang="en-US" dirty="0">
                <a:latin typeface="Times New Roman" panose="02020603050405020304" pitchFamily="18" charset="0"/>
                <a:cs typeface="Times New Roman" panose="02020603050405020304" pitchFamily="18" charset="0"/>
              </a:rPr>
              <a:t>Influence of periodontium on pulp</a:t>
            </a:r>
          </a:p>
          <a:p>
            <a:pPr lvl="0"/>
            <a:r>
              <a:rPr lang="en-US" dirty="0">
                <a:latin typeface="Times New Roman" panose="02020603050405020304" pitchFamily="18" charset="0"/>
                <a:cs typeface="Times New Roman" panose="02020603050405020304" pitchFamily="18" charset="0"/>
              </a:rPr>
              <a:t>Influence of pulpal pathological condition on pulp  </a:t>
            </a:r>
          </a:p>
          <a:p>
            <a:pPr lvl="0"/>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15000"/>
              </a:lnSpc>
              <a:spcAft>
                <a:spcPts val="0"/>
              </a:spcAft>
            </a:pPr>
            <a:r>
              <a:rPr lang="en-US" sz="2400">
                <a:latin typeface="Times New Roman" panose="02020603050405020304" charset="0"/>
                <a:cs typeface="Times New Roman" panose="02020603050405020304" charset="0"/>
              </a:rPr>
              <a:t>The nature and extent of periodontal destruction depend on </a:t>
            </a:r>
          </a:p>
          <a:p>
            <a:pPr>
              <a:lnSpc>
                <a:spcPct val="115000"/>
              </a:lnSpc>
              <a:spcAft>
                <a:spcPts val="0"/>
              </a:spcAft>
            </a:pPr>
            <a:r>
              <a:rPr lang="en-US" sz="2400">
                <a:latin typeface="Times New Roman" panose="02020603050405020304" charset="0"/>
                <a:cs typeface="Times New Roman" panose="02020603050405020304" charset="0"/>
              </a:rPr>
              <a:t>the virulence of the irritating stimuli present in the root canal system (e.g., microbiota, medications, foreign body reactions); </a:t>
            </a:r>
          </a:p>
          <a:p>
            <a:pPr>
              <a:lnSpc>
                <a:spcPct val="115000"/>
              </a:lnSpc>
              <a:spcAft>
                <a:spcPts val="0"/>
              </a:spcAft>
            </a:pPr>
            <a:r>
              <a:rPr lang="en-US" sz="2400">
                <a:latin typeface="Times New Roman" panose="02020603050405020304" charset="0"/>
                <a:cs typeface="Times New Roman" panose="02020603050405020304" charset="0"/>
              </a:rPr>
              <a:t>the duration of the disease; and </a:t>
            </a:r>
          </a:p>
          <a:p>
            <a:pPr>
              <a:lnSpc>
                <a:spcPct val="115000"/>
              </a:lnSpc>
              <a:spcAft>
                <a:spcPts val="0"/>
              </a:spcAft>
            </a:pPr>
            <a:r>
              <a:rPr lang="en-US" sz="2400">
                <a:latin typeface="Times New Roman" panose="02020603050405020304" charset="0"/>
                <a:cs typeface="Times New Roman" panose="02020603050405020304" charset="0"/>
              </a:rPr>
              <a:t>host defense mechanisms.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dirty="0">
                <a:latin typeface="Times New Roman" panose="02020603050405020304" charset="0"/>
                <a:cs typeface="Times New Roman" panose="02020603050405020304" charset="0"/>
                <a:sym typeface="+mn-ea"/>
              </a:rPr>
              <a:t>Periodontal defects, resulting from attachment breakdown, may occur after procedural mishaps, such as perforations of the floor of a pulp chamber or the root surface apical to the gingival attachment, strip perforations, or root perforations from cleaning and shaping procedures.  </a:t>
            </a:r>
            <a:endParaRPr lang="en-US" sz="2400" dirty="0">
              <a:latin typeface="Times New Roman" panose="02020603050405020304" charset="0"/>
              <a:cs typeface="Times New Roman" panose="02020603050405020304" charset="0"/>
            </a:endParaRPr>
          </a:p>
          <a:p>
            <a:pPr>
              <a:lnSpc>
                <a:spcPct val="150000"/>
              </a:lnSpc>
            </a:pPr>
            <a:r>
              <a:rPr lang="en-IN" altLang="en-US" sz="2400" dirty="0">
                <a:latin typeface="Times New Roman" panose="02020603050405020304" charset="0"/>
                <a:cs typeface="Times New Roman" panose="02020603050405020304" charset="0"/>
                <a:sym typeface="+mn-ea"/>
              </a:rPr>
              <a:t>A</a:t>
            </a:r>
            <a:r>
              <a:rPr lang="en-US" sz="2400" dirty="0" err="1">
                <a:latin typeface="Times New Roman" panose="02020603050405020304" charset="0"/>
                <a:cs typeface="Times New Roman" panose="02020603050405020304" charset="0"/>
                <a:sym typeface="+mn-ea"/>
              </a:rPr>
              <a:t>lso</a:t>
            </a:r>
            <a:r>
              <a:rPr lang="en-US" sz="2400" dirty="0">
                <a:latin typeface="Times New Roman" panose="02020603050405020304" charset="0"/>
                <a:cs typeface="Times New Roman" panose="02020603050405020304" charset="0"/>
                <a:sym typeface="+mn-ea"/>
              </a:rPr>
              <a:t> be caused by vertical root fractures associated with excessive force used during canal obturation or restorative procedures.</a:t>
            </a:r>
            <a:endParaRPr lang="en-US" sz="2400" dirty="0">
              <a:latin typeface="Times New Roman" panose="02020603050405020304" charset="0"/>
              <a:cs typeface="Times New Roman" panose="02020603050405020304" charset="0"/>
            </a:endParaRPr>
          </a:p>
          <a:p>
            <a:pPr>
              <a:lnSpc>
                <a:spcPct val="150000"/>
              </a:lnSpc>
            </a:pPr>
            <a:endParaRPr lang="en-US" sz="2400" dirty="0">
              <a:latin typeface="Times New Roman" panose="02020603050405020304" charset="0"/>
              <a:cs typeface="Times New Roman" panose="0202060305040502030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60% osseous regeneration of periodontal defects in teeth not treated endodontically, compared with 33% defect fill in endodontically treated teeth.</a:t>
            </a:r>
          </a:p>
          <a:p>
            <a:pPr>
              <a:lnSpc>
                <a:spcPct val="150000"/>
              </a:lnSpc>
            </a:pPr>
            <a:r>
              <a:rPr lang="en-IN" altLang="en-US" sz="2400">
                <a:latin typeface="Times New Roman" panose="02020603050405020304" charset="0"/>
                <a:cs typeface="Times New Roman" panose="02020603050405020304" charset="0"/>
              </a:rPr>
              <a:t>W</a:t>
            </a:r>
            <a:r>
              <a:rPr lang="en-US" sz="2400">
                <a:latin typeface="Times New Roman" panose="02020603050405020304" charset="0"/>
                <a:cs typeface="Times New Roman" panose="02020603050405020304" charset="0"/>
              </a:rPr>
              <a:t>ith the proper endodontic treatment, periodontal disease of pulpal origin should heal.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sz="2800" b="1">
                <a:latin typeface="Times New Roman" panose="02020603050405020304" charset="0"/>
                <a:cs typeface="Times New Roman" panose="02020603050405020304" charset="0"/>
              </a:rPr>
              <a:t>Influence of periodontal inflammation on the pulp</a:t>
            </a:r>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rPr>
              <a:t> </a:t>
            </a:r>
            <a:r>
              <a:rPr lang="en-US" altLang="en-IN" sz="2400">
                <a:latin typeface="Times New Roman" panose="02020603050405020304" charset="0"/>
                <a:cs typeface="Times New Roman" panose="02020603050405020304" charset="0"/>
              </a:rPr>
              <a:t>C</a:t>
            </a:r>
            <a:r>
              <a:rPr lang="en-IN" altLang="en-US" sz="2400">
                <a:latin typeface="Times New Roman" panose="02020603050405020304" charset="0"/>
                <a:cs typeface="Times New Roman" panose="02020603050405020304" charset="0"/>
              </a:rPr>
              <a:t>linically, the pulp is usually not affected by periodontal disease until the defect has exposed a pathway of communication between the root canal and the oral environment.</a:t>
            </a:r>
          </a:p>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nfection from a periodontal pocket may spread to the pulp through accessory canals, which occur most often in the furcation and closer to the apex of teeth.</a:t>
            </a:r>
          </a:p>
          <a:p>
            <a:pPr>
              <a:lnSpc>
                <a:spcPct val="150000"/>
              </a:lnSpc>
            </a:pPr>
            <a:r>
              <a:rPr lang="en-US" sz="2400">
                <a:latin typeface="Times New Roman" panose="02020603050405020304" charset="0"/>
                <a:cs typeface="Times New Roman" panose="02020603050405020304" charset="0"/>
              </a:rPr>
              <a:t> Bacterial products and toxins may also gain access to the pulp by way of exposed dentinal tubules</a:t>
            </a:r>
            <a:r>
              <a:rPr lang="en-IN" altLang="en-US" sz="2400">
                <a:latin typeface="Times New Roman" panose="02020603050405020304" charset="0"/>
                <a:cs typeface="Times New Roman" panose="02020603050405020304"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48360" y="1825625"/>
            <a:ext cx="10515600" cy="4351338"/>
          </a:xfrm>
        </p:spPr>
        <p:txBody>
          <a:bodyPr/>
          <a:lstStyle/>
          <a:p>
            <a:pPr>
              <a:lnSpc>
                <a:spcPct val="150000"/>
              </a:lnSpc>
            </a:pPr>
            <a:r>
              <a:rPr lang="en-US" sz="2400">
                <a:latin typeface="Times New Roman" panose="02020603050405020304" charset="0"/>
                <a:cs typeface="Times New Roman" panose="02020603050405020304" charset="0"/>
              </a:rPr>
              <a:t>The pulpal reaction is influenced not only by the stages of periodontal disease, but also by the type of periodontal treatment, such as scaling, root planing, and administration of medication.</a:t>
            </a:r>
          </a:p>
          <a:p>
            <a:pPr>
              <a:lnSpc>
                <a:spcPct val="150000"/>
              </a:lnSpc>
            </a:pPr>
            <a:r>
              <a:rPr lang="en-US" sz="2400">
                <a:latin typeface="Times New Roman" panose="02020603050405020304" charset="0"/>
                <a:cs typeface="Times New Roman" panose="02020603050405020304" charset="0"/>
              </a:rPr>
              <a:t> Whyman stated that during periodontal therapy, the blood vessels supplying the pulp by way of accessory canals may be damaged.</a:t>
            </a:r>
            <a:endParaRPr lang="en-US">
              <a:latin typeface="Times New Roman" panose="02020603050405020304" charset="0"/>
              <a:cs typeface="Times New Roman" panose="02020603050405020304" charset="0"/>
            </a:endParaRPr>
          </a:p>
          <a:p>
            <a:pPr>
              <a:lnSpc>
                <a:spcPct val="150000"/>
              </a:lnSpc>
            </a:pP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 </a:t>
            </a:r>
            <a:r>
              <a:rPr lang="en-IN" altLang="en-US" sz="2400">
                <a:latin typeface="Times New Roman" panose="02020603050405020304" charset="0"/>
                <a:cs typeface="Times New Roman" panose="02020603050405020304" charset="0"/>
              </a:rPr>
              <a:t>P</a:t>
            </a:r>
            <a:r>
              <a:rPr lang="en-US" sz="2400">
                <a:latin typeface="Times New Roman" panose="02020603050405020304" charset="0"/>
                <a:cs typeface="Times New Roman" panose="02020603050405020304" charset="0"/>
              </a:rPr>
              <a:t>resence of an intact cementum layer is important for the protection of the pulp from toxic elements produced by the plaque microbiota, so periodontal disease and periodontal treatments should be regarded as potential causes of pulpitis and pulpal necrosis</a:t>
            </a:r>
            <a:r>
              <a:rPr lang="en-IN" altLang="en-US" sz="2400">
                <a:latin typeface="Times New Roman" panose="02020603050405020304" charset="0"/>
                <a:cs typeface="Times New Roman" panose="02020603050405020304" charset="0"/>
              </a:rPr>
              <a:t>.</a:t>
            </a:r>
          </a:p>
          <a:p>
            <a:pPr>
              <a:lnSpc>
                <a:spcPct val="150000"/>
              </a:lnSpc>
            </a:pPr>
            <a:r>
              <a:rPr lang="en-IN" altLang="en-US" sz="2400">
                <a:latin typeface="Times New Roman" panose="02020603050405020304" charset="0"/>
                <a:cs typeface="Times New Roman" panose="02020603050405020304" charset="0"/>
              </a:rPr>
              <a:t> Canals associated with periodontally involved teeth were reported to be narrower than canals of teeth that were not periodontally involved. This result is thought to be a reparative process rather than an inflammatory response.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
          <p:cNvPicPr>
            <a:picLocks noGrp="1" noChangeAspect="1"/>
          </p:cNvPicPr>
          <p:nvPr>
            <p:ph idx="1"/>
          </p:nvPr>
        </p:nvPicPr>
        <p:blipFill>
          <a:blip r:embed="rId2"/>
          <a:stretch>
            <a:fillRect/>
          </a:stretch>
        </p:blipFill>
        <p:spPr>
          <a:xfrm>
            <a:off x="2948581" y="2132296"/>
            <a:ext cx="6142153" cy="3653602"/>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2"/>
          <p:cNvSpPr>
            <a:spLocks noGrp="1"/>
          </p:cNvSpPr>
          <p:nvPr>
            <p:ph type="title"/>
          </p:nvPr>
        </p:nvSpPr>
        <p:spPr/>
        <p:txBody>
          <a:bodyPr/>
          <a:lstStyle/>
          <a:p>
            <a:r>
              <a:rPr lang="en-US" b="1" u="sng" dirty="0"/>
              <a:t>TAKE HOME MESSAGE </a:t>
            </a:r>
            <a:br>
              <a:rPr lang="en-US" b="1" u="sng" dirty="0"/>
            </a:br>
            <a:r>
              <a:rPr lang="en-US" b="1" u="sng" dirty="0"/>
              <a:t> </a:t>
            </a:r>
          </a:p>
        </p:txBody>
      </p:sp>
      <p:sp>
        <p:nvSpPr>
          <p:cNvPr id="1048970" name="Content Placeholder 1"/>
          <p:cNvSpPr>
            <a:spLocks noGrp="1"/>
          </p:cNvSpPr>
          <p:nvPr>
            <p:ph idx="1"/>
          </p:nvPr>
        </p:nvSpPr>
        <p:spPr>
          <a:solidFill>
            <a:schemeClr val="accent1">
              <a:lumMod val="60000"/>
              <a:lumOff val="40000"/>
            </a:schemeClr>
          </a:solidFill>
        </p:spPr>
        <p:txBody>
          <a:bodyPr/>
          <a:lstStyle/>
          <a:p>
            <a:pPr algn="just"/>
            <a:r>
              <a:rPr lang="en-US" dirty="0">
                <a:cs typeface="Times New Roman" panose="02020603050405020304" pitchFamily="18" charset="0"/>
              </a:rPr>
              <a:t> </a:t>
            </a:r>
            <a:r>
              <a:rPr lang="en-US" dirty="0">
                <a:latin typeface="Garamond" panose="02020404030301010803" pitchFamily="18" charset="0"/>
                <a:cs typeface="Times New Roman" panose="02020603050405020304" pitchFamily="18" charset="0"/>
              </a:rPr>
              <a:t>Because of its history, the complex amalgam restorations may be the most frequently placed complex restoration.   </a:t>
            </a:r>
          </a:p>
          <a:p>
            <a:pPr algn="just"/>
            <a:r>
              <a:rPr lang="en-US" dirty="0">
                <a:latin typeface="Garamond" panose="02020404030301010803" pitchFamily="18" charset="0"/>
                <a:cs typeface="Times New Roman" panose="02020603050405020304" pitchFamily="18" charset="0"/>
              </a:rPr>
              <a:t>However due to the increasing benefits of composites, the many types of auxiliary retention forms available, and the variations of tooth preparations required for complex restorations, the operator should be familiar with all of these techniques, if he or she is to use these restorations on a regular basis. </a:t>
            </a:r>
          </a:p>
          <a:p>
            <a:endParaRPr lang="en-US" dirty="0"/>
          </a:p>
        </p:txBody>
      </p:sp>
    </p:spTree>
    <p:extLst>
      <p:ext uri="{BB962C8B-B14F-4D97-AF65-F5344CB8AC3E}">
        <p14:creationId xmlns:p14="http://schemas.microsoft.com/office/powerpoint/2010/main" val="2088728502"/>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CC9B-E56B-879D-3FD1-1ABF079CC43B}"/>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2434C39B-E17E-33DD-9927-6F5EA7A8FAF1}"/>
              </a:ext>
            </a:extLst>
          </p:cNvPr>
          <p:cNvSpPr>
            <a:spLocks noGrp="1"/>
          </p:cNvSpPr>
          <p:nvPr>
            <p:ph idx="1"/>
          </p:nvPr>
        </p:nvSpPr>
        <p:spPr/>
        <p:txBody>
          <a:bodyPr/>
          <a:lstStyle/>
          <a:p>
            <a:r>
              <a:rPr lang="en-IN" dirty="0"/>
              <a:t>What is the influence of periodontium on the pulp </a:t>
            </a:r>
          </a:p>
          <a:p>
            <a:r>
              <a:rPr lang="en-IN" dirty="0"/>
              <a:t>Pathological condition of pulp </a:t>
            </a:r>
            <a:r>
              <a:rPr lang="en-IN"/>
              <a:t>on periodontium </a:t>
            </a:r>
          </a:p>
          <a:p>
            <a:endParaRPr lang="en-IN" dirty="0"/>
          </a:p>
        </p:txBody>
      </p:sp>
    </p:spTree>
    <p:extLst>
      <p:ext uri="{BB962C8B-B14F-4D97-AF65-F5344CB8AC3E}">
        <p14:creationId xmlns:p14="http://schemas.microsoft.com/office/powerpoint/2010/main" val="2382515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Content Placeholder 1"/>
          <p:cNvSpPr>
            <a:spLocks noGrp="1"/>
          </p:cNvSpPr>
          <p:nvPr>
            <p:ph idx="1"/>
          </p:nvPr>
        </p:nvSpPr>
        <p:spPr>
          <a:xfrm>
            <a:off x="738150" y="1071547"/>
            <a:ext cx="10614282" cy="5105417"/>
          </a:xfrm>
        </p:spPr>
        <p:txBody>
          <a:bodyPr>
            <a:normAutofit fontScale="92500" lnSpcReduction="10000"/>
          </a:bodyPr>
          <a:lstStyle/>
          <a:p>
            <a:pPr algn="just">
              <a:spcBef>
                <a:spcPct val="50000"/>
              </a:spcBef>
            </a:pPr>
            <a:r>
              <a:rPr lang="en-US" altLang="ja-JP" b="1" u="sng" dirty="0">
                <a:ea typeface="MS Mincho" panose="02020609040205080304" pitchFamily="49" charset="-128"/>
              </a:rPr>
              <a:t>REFERENCES:</a:t>
            </a:r>
          </a:p>
          <a:p>
            <a:pPr marL="0" indent="0" algn="just">
              <a:spcBef>
                <a:spcPct val="50000"/>
              </a:spcBef>
              <a:buNone/>
            </a:pPr>
            <a:r>
              <a:rPr lang="en-US" altLang="ja-JP" dirty="0">
                <a:ea typeface="MS Mincho" panose="02020609040205080304" pitchFamily="49" charset="-128"/>
              </a:rPr>
              <a:t>1. </a:t>
            </a:r>
            <a:r>
              <a:rPr lang="en-US" altLang="ja-JP" dirty="0" err="1">
                <a:ea typeface="MS Mincho" panose="02020609040205080304" pitchFamily="49" charset="-128"/>
              </a:rPr>
              <a:t>Sturdevant's</a:t>
            </a:r>
            <a:r>
              <a:rPr lang="en-US" altLang="ja-JP" dirty="0">
                <a:ea typeface="MS Mincho" panose="02020609040205080304" pitchFamily="49" charset="-128"/>
              </a:rPr>
              <a:t> Art and Science of Operative Dentistry 	- fourth Edition</a:t>
            </a:r>
          </a:p>
          <a:p>
            <a:pPr marL="0" indent="0" algn="just">
              <a:spcBef>
                <a:spcPct val="50000"/>
              </a:spcBef>
              <a:buNone/>
            </a:pPr>
            <a:r>
              <a:rPr lang="en-US" altLang="ja-JP" dirty="0">
                <a:ea typeface="MS Mincho" panose="02020609040205080304" pitchFamily="49" charset="-128"/>
              </a:rPr>
              <a:t>2. Operative Dentistry - Modern theory and practice - 	First Edition- </a:t>
            </a:r>
            <a:r>
              <a:rPr lang="en-US" altLang="ja-JP" dirty="0">
                <a:ea typeface="ＭＳ Ｐゴシック" panose="020B0600070205080204" pitchFamily="34" charset="-128"/>
              </a:rPr>
              <a:t>M.A. </a:t>
            </a:r>
            <a:r>
              <a:rPr lang="en-US" altLang="ja-JP" dirty="0" err="1">
                <a:ea typeface="ＭＳ Ｐゴシック" panose="020B0600070205080204" pitchFamily="34" charset="-128"/>
              </a:rPr>
              <a:t>Marzouk</a:t>
            </a:r>
            <a:endParaRPr lang="en-US" altLang="ja-JP" dirty="0">
              <a:ea typeface="MS Mincho" panose="02020609040205080304" pitchFamily="49" charset="-128"/>
            </a:endParaRPr>
          </a:p>
          <a:p>
            <a:pPr marL="0" indent="0" algn="just">
              <a:spcBef>
                <a:spcPct val="50000"/>
              </a:spcBef>
              <a:buNone/>
            </a:pPr>
            <a:r>
              <a:rPr lang="en-US" altLang="ja-JP" dirty="0">
                <a:ea typeface="MS Mincho" panose="02020609040205080304" pitchFamily="49" charset="-128"/>
              </a:rPr>
              <a:t>3. Text book of operative dentistry - </a:t>
            </a:r>
            <a:r>
              <a:rPr lang="en-US" altLang="ja-JP" dirty="0" err="1">
                <a:ea typeface="MS Mincho" panose="02020609040205080304" pitchFamily="49" charset="-128"/>
              </a:rPr>
              <a:t>Vimal</a:t>
            </a:r>
            <a:r>
              <a:rPr lang="en-US" altLang="ja-JP" dirty="0">
                <a:ea typeface="MS Mincho" panose="02020609040205080304" pitchFamily="49" charset="-128"/>
              </a:rPr>
              <a:t> K. </a:t>
            </a:r>
            <a:r>
              <a:rPr lang="en-US" altLang="ja-JP" dirty="0" err="1">
                <a:ea typeface="MS Mincho" panose="02020609040205080304" pitchFamily="49" charset="-128"/>
              </a:rPr>
              <a:t>Sikri</a:t>
            </a:r>
            <a:endParaRPr lang="en-US" altLang="ja-JP" dirty="0">
              <a:ea typeface="MS Mincho" panose="02020609040205080304" pitchFamily="49" charset="-128"/>
            </a:endParaRPr>
          </a:p>
          <a:p>
            <a:pPr marL="0" indent="0" algn="just">
              <a:spcBef>
                <a:spcPct val="50000"/>
              </a:spcBef>
              <a:buNone/>
            </a:pPr>
            <a:r>
              <a:rPr lang="en-US" dirty="0"/>
              <a:t>4.Fundamentals of Operative Dentistry- Summit JB- 2</a:t>
            </a:r>
            <a:r>
              <a:rPr lang="en-US" baseline="30000" dirty="0"/>
              <a:t>nd</a:t>
            </a:r>
            <a:r>
              <a:rPr lang="en-US" dirty="0"/>
              <a:t> edition</a:t>
            </a:r>
          </a:p>
          <a:p>
            <a:pPr marL="0" indent="0" algn="just">
              <a:spcBef>
                <a:spcPct val="50000"/>
              </a:spcBef>
              <a:buNone/>
            </a:pPr>
            <a:r>
              <a:rPr lang="en-US" dirty="0"/>
              <a:t>5.Text book of operative dentistry </a:t>
            </a:r>
            <a:r>
              <a:rPr lang="en-US" dirty="0">
                <a:sym typeface="Wingdings" panose="05000000000000000000" pitchFamily="2" charset="2"/>
              </a:rPr>
              <a:t> </a:t>
            </a:r>
            <a:r>
              <a:rPr lang="en-US" dirty="0" err="1">
                <a:sym typeface="Wingdings" panose="05000000000000000000" pitchFamily="2" charset="2"/>
              </a:rPr>
              <a:t>nisha</a:t>
            </a:r>
            <a:r>
              <a:rPr lang="en-US" dirty="0">
                <a:sym typeface="Wingdings" panose="05000000000000000000" pitchFamily="2" charset="2"/>
              </a:rPr>
              <a:t> </a:t>
            </a:r>
            <a:r>
              <a:rPr lang="en-US" dirty="0" err="1">
                <a:sym typeface="Wingdings" panose="05000000000000000000" pitchFamily="2" charset="2"/>
              </a:rPr>
              <a:t>carg,amit</a:t>
            </a:r>
            <a:r>
              <a:rPr lang="en-US" dirty="0">
                <a:sym typeface="Wingdings" panose="05000000000000000000" pitchFamily="2" charset="2"/>
              </a:rPr>
              <a:t> </a:t>
            </a:r>
            <a:r>
              <a:rPr lang="en-US" dirty="0" err="1">
                <a:sym typeface="Wingdings" panose="05000000000000000000" pitchFamily="2" charset="2"/>
              </a:rPr>
              <a:t>carg</a:t>
            </a:r>
            <a:endParaRPr lang="en-US" dirty="0">
              <a:sym typeface="Wingdings" panose="05000000000000000000" pitchFamily="2" charset="2"/>
            </a:endParaRPr>
          </a:p>
          <a:p>
            <a:pPr marL="0" indent="0" algn="just">
              <a:spcBef>
                <a:spcPct val="50000"/>
              </a:spcBef>
              <a:buNone/>
            </a:pPr>
            <a:r>
              <a:rPr lang="en-US" dirty="0"/>
              <a:t>6.Principles and Practice of Operative Dentistry-Gerald T. </a:t>
            </a:r>
            <a:r>
              <a:rPr lang="en-US" dirty="0" err="1"/>
              <a:t>Charbeneau</a:t>
            </a:r>
            <a:r>
              <a:rPr lang="en-US" dirty="0"/>
              <a:t>-Third edition.</a:t>
            </a:r>
          </a:p>
          <a:p>
            <a:pPr marL="0" indent="0" algn="just">
              <a:spcBef>
                <a:spcPct val="50000"/>
              </a:spcBef>
              <a:buNone/>
            </a:pPr>
            <a:r>
              <a:rPr lang="en-US" dirty="0"/>
              <a:t>7.Clinical operative dentistry-principles and </a:t>
            </a:r>
            <a:r>
              <a:rPr lang="en-US" dirty="0" err="1"/>
              <a:t>practice</a:t>
            </a:r>
            <a:r>
              <a:rPr lang="en-US" dirty="0" err="1">
                <a:sym typeface="Wingdings" panose="05000000000000000000" pitchFamily="2" charset="2"/>
              </a:rPr>
              <a:t>ramya</a:t>
            </a:r>
            <a:r>
              <a:rPr lang="en-US" dirty="0">
                <a:sym typeface="Wingdings" panose="05000000000000000000" pitchFamily="2" charset="2"/>
              </a:rPr>
              <a:t> </a:t>
            </a:r>
            <a:r>
              <a:rPr lang="en-US" dirty="0" err="1">
                <a:sym typeface="Wingdings" panose="05000000000000000000" pitchFamily="2" charset="2"/>
              </a:rPr>
              <a:t>Raghu,Raghu</a:t>
            </a:r>
            <a:r>
              <a:rPr lang="en-US" dirty="0">
                <a:sym typeface="Wingdings" panose="05000000000000000000" pitchFamily="2" charset="2"/>
              </a:rPr>
              <a:t> </a:t>
            </a:r>
            <a:r>
              <a:rPr lang="en-US" dirty="0" err="1">
                <a:sym typeface="Wingdings" panose="05000000000000000000" pitchFamily="2" charset="2"/>
              </a:rPr>
              <a:t>sreenivasan</a:t>
            </a:r>
            <a:endParaRPr lang="en-US" dirty="0"/>
          </a:p>
          <a:p>
            <a:pPr marL="0" indent="0" algn="just">
              <a:spcBef>
                <a:spcPct val="50000"/>
              </a:spcBef>
              <a:buNone/>
            </a:pPr>
            <a:endParaRPr lang="en-US" dirty="0">
              <a:sym typeface="Wingdings" panose="05000000000000000000" pitchFamily="2" charset="2"/>
            </a:endParaRPr>
          </a:p>
          <a:p>
            <a:pPr marL="0" indent="0" algn="just">
              <a:spcBef>
                <a:spcPct val="50000"/>
              </a:spcBef>
              <a:buNone/>
            </a:pPr>
            <a:endParaRPr lang="en-US" dirty="0"/>
          </a:p>
          <a:p>
            <a:pPr marL="0" indent="0" algn="just">
              <a:spcBef>
                <a:spcPct val="50000"/>
              </a:spcBef>
              <a:buNone/>
            </a:pPr>
            <a:endParaRPr lang="en-US" altLang="ja-JP" dirty="0">
              <a:ea typeface="MS Mincho" panose="02020609040205080304" pitchFamily="49" charset="-128"/>
            </a:endParaRPr>
          </a:p>
          <a:p>
            <a:pPr marL="0" indent="0" algn="just">
              <a:spcBef>
                <a:spcPct val="50000"/>
              </a:spcBef>
              <a:buNone/>
            </a:pPr>
            <a:endParaRPr lang="en-US" dirty="0">
              <a:ea typeface="MS Mincho" panose="02020609040205080304" pitchFamily="49" charset="-128"/>
            </a:endParaRPr>
          </a:p>
          <a:p>
            <a:pPr marL="0" indent="0">
              <a:buNone/>
            </a:pPr>
            <a:endParaRPr lang="en-US" dirty="0"/>
          </a:p>
        </p:txBody>
      </p:sp>
    </p:spTree>
    <p:extLst>
      <p:ext uri="{BB962C8B-B14F-4D97-AF65-F5344CB8AC3E}">
        <p14:creationId xmlns:p14="http://schemas.microsoft.com/office/powerpoint/2010/main" val="184492635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DEVELOPMENTAL MALFORMATIONS</a:t>
            </a:r>
          </a:p>
        </p:txBody>
      </p:sp>
      <p:sp>
        <p:nvSpPr>
          <p:cNvPr id="3" name="Content Placeholder 2"/>
          <p:cNvSpPr>
            <a:spLocks noGrp="1"/>
          </p:cNvSpPr>
          <p:nvPr>
            <p:ph idx="1"/>
          </p:nvPr>
        </p:nvSpPr>
        <p:spPr/>
        <p:txBody>
          <a:bodyPr/>
          <a:lstStyle/>
          <a:p>
            <a:pPr>
              <a:lnSpc>
                <a:spcPct val="150000"/>
              </a:lnSpc>
            </a:pPr>
            <a:r>
              <a:rPr lang="en-IN" altLang="en-US" sz="2400">
                <a:latin typeface="Times New Roman" panose="02020603050405020304" charset="0"/>
                <a:cs typeface="Times New Roman" panose="02020603050405020304" charset="0"/>
                <a:sym typeface="+mn-ea"/>
              </a:rPr>
              <a:t>P</a:t>
            </a:r>
            <a:r>
              <a:rPr lang="en-US" sz="2400">
                <a:latin typeface="Times New Roman" panose="02020603050405020304" charset="0"/>
                <a:cs typeface="Times New Roman" panose="02020603050405020304" charset="0"/>
                <a:sym typeface="+mn-ea"/>
              </a:rPr>
              <a:t>alatogingival groove </a:t>
            </a:r>
            <a:r>
              <a:rPr lang="en-IN" altLang="en-US" sz="2400">
                <a:latin typeface="Times New Roman" panose="02020603050405020304" charset="0"/>
                <a:cs typeface="Times New Roman" panose="02020603050405020304" charset="0"/>
                <a:sym typeface="+mn-ea"/>
              </a:rPr>
              <a:t>is </a:t>
            </a:r>
            <a:r>
              <a:rPr lang="en-US" sz="2400">
                <a:latin typeface="Times New Roman" panose="02020603050405020304" charset="0"/>
                <a:cs typeface="Times New Roman" panose="02020603050405020304" charset="0"/>
                <a:sym typeface="+mn-ea"/>
              </a:rPr>
              <a:t> a relatively common developmental anomaly in maxillary incisors, or the presence of gaps between the </a:t>
            </a:r>
          </a:p>
          <a:p>
            <a:pPr marL="0" indent="0">
              <a:lnSpc>
                <a:spcPct val="150000"/>
              </a:lnSpc>
              <a:buNone/>
            </a:pPr>
            <a:r>
              <a:rPr lang="en-US" sz="2400">
                <a:latin typeface="Times New Roman" panose="02020603050405020304" charset="0"/>
                <a:cs typeface="Times New Roman" panose="02020603050405020304" charset="0"/>
                <a:sym typeface="+mn-ea"/>
              </a:rPr>
              <a:t>  enamel and cementum with exposed dentin</a:t>
            </a:r>
            <a:r>
              <a:rPr lang="en-IN" altLang="en-US" sz="2400">
                <a:latin typeface="Times New Roman" panose="02020603050405020304" charset="0"/>
                <a:cs typeface="Times New Roman" panose="02020603050405020304" charset="0"/>
                <a:sym typeface="+mn-ea"/>
              </a:rPr>
              <a:t>.</a:t>
            </a:r>
            <a:endParaRPr lang="en-IN" alt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sym typeface="+mn-ea"/>
              </a:rPr>
              <a:t> </a:t>
            </a:r>
            <a:r>
              <a:rPr lang="en-IN" altLang="en-US" sz="2400">
                <a:latin typeface="Times New Roman" panose="02020603050405020304" charset="0"/>
                <a:cs typeface="Times New Roman" panose="02020603050405020304" charset="0"/>
                <a:sym typeface="+mn-ea"/>
              </a:rPr>
              <a:t>L</a:t>
            </a:r>
            <a:r>
              <a:rPr lang="en-US" sz="2400">
                <a:latin typeface="Times New Roman" panose="02020603050405020304" charset="0"/>
                <a:cs typeface="Times New Roman" panose="02020603050405020304" charset="0"/>
                <a:sym typeface="+mn-ea"/>
              </a:rPr>
              <a:t>ateral incisors are more often affected than central incisors</a:t>
            </a:r>
          </a:p>
          <a:p>
            <a:pPr marL="0" indent="0">
              <a:lnSpc>
                <a:spcPct val="150000"/>
              </a:lnSpc>
              <a:buNone/>
            </a:pPr>
            <a:r>
              <a:rPr lang="en-US" sz="2400">
                <a:latin typeface="Times New Roman" panose="02020603050405020304" charset="0"/>
                <a:cs typeface="Times New Roman" panose="02020603050405020304" charset="0"/>
                <a:sym typeface="+mn-ea"/>
              </a:rPr>
              <a:t>    (4.4% versus 0.28%, respectively</a:t>
            </a:r>
            <a:r>
              <a:rPr lang="en-IN" altLang="en-US" sz="2400">
                <a:latin typeface="Times New Roman" panose="02020603050405020304" charset="0"/>
                <a:cs typeface="Times New Roman" panose="02020603050405020304" charset="0"/>
                <a:sym typeface="+mn-ea"/>
              </a:rPr>
              <a:t>).</a:t>
            </a:r>
          </a:p>
          <a:p>
            <a:pPr marL="0" indent="0">
              <a:lnSpc>
                <a:spcPct val="150000"/>
              </a:lnSpc>
              <a:buNone/>
            </a:pPr>
            <a:endParaRPr lang="en-IN" altLang="en-US">
              <a:latin typeface="Times New Roman" panose="02020603050405020304" charset="0"/>
              <a:cs typeface="Times New Roman" panose="02020603050405020304" charset="0"/>
            </a:endParaRPr>
          </a:p>
          <a:p>
            <a:endParaRPr lang="en-US"/>
          </a:p>
        </p:txBody>
      </p:sp>
      <p:pic>
        <p:nvPicPr>
          <p:cNvPr id="11269" name="Picture 17" descr="palatoginfival grove"/>
          <p:cNvPicPr>
            <a:picLocks noGrp="1" noChangeAspect="1" noChangeArrowheads="1"/>
          </p:cNvPicPr>
          <p:nvPr>
            <p:ph sz="half" idx="4294967295"/>
          </p:nvPr>
        </p:nvPicPr>
        <p:blipFill>
          <a:blip r:embed="rId2"/>
          <a:srcRect/>
          <a:stretch>
            <a:fillRect/>
          </a:stretch>
        </p:blipFill>
        <p:spPr bwMode="auto">
          <a:xfrm>
            <a:off x="9324975" y="2465388"/>
            <a:ext cx="2867025" cy="2365375"/>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BC79-A3FC-0498-11C6-678393A8BF88}"/>
              </a:ext>
            </a:extLst>
          </p:cNvPr>
          <p:cNvSpPr>
            <a:spLocks noGrp="1"/>
          </p:cNvSpPr>
          <p:nvPr>
            <p:ph type="title"/>
          </p:nvPr>
        </p:nvSpPr>
        <p:spPr/>
        <p:txBody>
          <a:bodyPr/>
          <a:lstStyle/>
          <a:p>
            <a:r>
              <a:rPr lang="en-US" dirty="0"/>
              <a:t>THANK YOU</a:t>
            </a:r>
            <a:endParaRPr lang="en-IN" dirty="0"/>
          </a:p>
        </p:txBody>
      </p:sp>
      <p:sp>
        <p:nvSpPr>
          <p:cNvPr id="3" name="Content Placeholder 2">
            <a:extLst>
              <a:ext uri="{FF2B5EF4-FFF2-40B4-BE49-F238E27FC236}">
                <a16:creationId xmlns:a16="http://schemas.microsoft.com/office/drawing/2014/main" id="{E7A24926-19D8-AC58-08E5-853F0BED8321}"/>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294204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nSpc>
                <a:spcPct val="150000"/>
              </a:lnSpc>
            </a:pPr>
            <a:r>
              <a:rPr lang="en-US">
                <a:latin typeface="Times New Roman" panose="02020603050405020304" charset="0"/>
                <a:cs typeface="Times New Roman" panose="02020603050405020304" charset="0"/>
                <a:sym typeface="+mn-ea"/>
              </a:rPr>
              <a:t>These grooves usually begin in the central fossa, cross the cingulum, and extend apically for varying distances. </a:t>
            </a:r>
          </a:p>
          <a:p>
            <a:pPr marL="0" indent="0">
              <a:lnSpc>
                <a:spcPct val="150000"/>
              </a:lnSpc>
              <a:buNone/>
            </a:pPr>
            <a:r>
              <a:rPr lang="en-IN" altLang="en-US">
                <a:latin typeface="Times New Roman" panose="02020603050405020304" charset="0"/>
                <a:cs typeface="Times New Roman" panose="02020603050405020304" charset="0"/>
                <a:sym typeface="+mn-ea"/>
              </a:rPr>
              <a:t>         </a:t>
            </a:r>
            <a:r>
              <a:rPr lang="en-IN" altLang="en-US">
                <a:solidFill>
                  <a:srgbClr val="FF0000"/>
                </a:solidFill>
                <a:latin typeface="Times New Roman" panose="02020603050405020304" charset="0"/>
                <a:cs typeface="Times New Roman" panose="02020603050405020304" charset="0"/>
                <a:sym typeface="+mn-ea"/>
              </a:rPr>
              <a:t>Withers J, Brunsvold M, Killoy W, Rahe A: The relationship of palato-gingival grooves to localized  periodontal disease, J Periodontol 52:41, 1981</a:t>
            </a:r>
            <a:r>
              <a:rPr lang="en-IN" altLang="en-US">
                <a:latin typeface="Times New Roman" panose="02020603050405020304" charset="0"/>
                <a:cs typeface="Times New Roman" panose="02020603050405020304" charset="0"/>
                <a:sym typeface="+mn-ea"/>
              </a:rPr>
              <a:t>.</a:t>
            </a:r>
          </a:p>
          <a:p>
            <a:pPr>
              <a:lnSpc>
                <a:spcPct val="150000"/>
              </a:lnSpc>
            </a:pPr>
            <a:r>
              <a:rPr lang="en-IN" altLang="en-US">
                <a:latin typeface="Times New Roman" panose="02020603050405020304" charset="0"/>
                <a:cs typeface="Times New Roman" panose="02020603050405020304" charset="0"/>
                <a:sym typeface="+mn-ea"/>
              </a:rPr>
              <a:t>I</a:t>
            </a:r>
            <a:r>
              <a:rPr lang="en-US">
                <a:latin typeface="Times New Roman" panose="02020603050405020304" charset="0"/>
                <a:cs typeface="Times New Roman" panose="02020603050405020304" charset="0"/>
                <a:sym typeface="+mn-ea"/>
              </a:rPr>
              <a:t>ncidence </a:t>
            </a:r>
            <a:r>
              <a:rPr lang="en-IN" altLang="en-US">
                <a:latin typeface="Times New Roman" panose="02020603050405020304" charset="0"/>
                <a:cs typeface="Times New Roman" panose="02020603050405020304" charset="0"/>
                <a:sym typeface="+mn-ea"/>
              </a:rPr>
              <a:t>-</a:t>
            </a:r>
            <a:r>
              <a:rPr lang="en-US">
                <a:latin typeface="Times New Roman" panose="02020603050405020304" charset="0"/>
                <a:cs typeface="Times New Roman" panose="02020603050405020304" charset="0"/>
                <a:sym typeface="+mn-ea"/>
              </a:rPr>
              <a:t>ranges from 1.9% to 8.5%.</a:t>
            </a:r>
            <a:endParaRPr lang="en-US">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In their study, Everett and Kramer reported that 0.5% of the teeth examined had a palatogingival groove extension to the root apex, thus contributing to an endodontic pathologic condition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0000" lnSpcReduction="10000"/>
          </a:bodyPr>
          <a:lstStyle/>
          <a:p>
            <a:pPr>
              <a:lnSpc>
                <a:spcPct val="150000"/>
              </a:lnSpc>
            </a:pPr>
            <a:r>
              <a:rPr lang="en-IN" altLang="en-US">
                <a:latin typeface="Times New Roman" panose="02020603050405020304" charset="0"/>
                <a:cs typeface="Times New Roman" panose="02020603050405020304" charset="0"/>
                <a:sym typeface="+mn-ea"/>
              </a:rPr>
              <a:t>P</a:t>
            </a:r>
            <a:r>
              <a:rPr lang="en-US">
                <a:latin typeface="Times New Roman" panose="02020603050405020304" charset="0"/>
                <a:cs typeface="Times New Roman" panose="02020603050405020304" charset="0"/>
                <a:sym typeface="+mn-ea"/>
              </a:rPr>
              <a:t>rovide favorable conditions for communication between the periodontal and the pulpal tissues, </a:t>
            </a:r>
          </a:p>
          <a:p>
            <a:pPr>
              <a:lnSpc>
                <a:spcPct val="150000"/>
              </a:lnSpc>
            </a:pPr>
            <a:r>
              <a:rPr lang="en-US">
                <a:latin typeface="Times New Roman" panose="02020603050405020304" charset="0"/>
                <a:cs typeface="Times New Roman" panose="02020603050405020304" charset="0"/>
                <a:sym typeface="+mn-ea"/>
              </a:rPr>
              <a:t>for plaque retention, and  for periodontal disease progression toward the apical areas of the root that may eventually involve the pulp </a:t>
            </a:r>
            <a:r>
              <a:rPr lang="en-IN" altLang="en-US">
                <a:latin typeface="Times New Roman" panose="02020603050405020304" charset="0"/>
                <a:cs typeface="Times New Roman" panose="02020603050405020304" charset="0"/>
                <a:sym typeface="+mn-ea"/>
              </a:rPr>
              <a:t>.</a:t>
            </a:r>
            <a:endParaRPr lang="en-IN" altLang="en-US">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Bilateral buccal radicular grooves have also been reported on maxillary incisors.</a:t>
            </a:r>
          </a:p>
          <a:p>
            <a:pPr>
              <a:lnSpc>
                <a:spcPct val="150000"/>
              </a:lnSpc>
            </a:pPr>
            <a:r>
              <a:rPr lang="en-US">
                <a:solidFill>
                  <a:srgbClr val="FF0000"/>
                </a:solidFill>
                <a:latin typeface="Times New Roman" panose="02020603050405020304" charset="0"/>
                <a:cs typeface="Times New Roman" panose="02020603050405020304" charset="0"/>
                <a:sym typeface="+mn-ea"/>
              </a:rPr>
              <a:t>   Kerezoudis NP, Sisko GJ, Tsatsas V: Bilateral buccal radicular groove in maxillary incisors: case report, Int Endod J 36:898, 2003.</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he patient may present symptoms of a periodontal abscess or a variety of asymptomatic endodontic conditions. </a:t>
            </a:r>
          </a:p>
          <a:p>
            <a:pPr>
              <a:lnSpc>
                <a:spcPct val="150000"/>
              </a:lnSpc>
            </a:pPr>
            <a:r>
              <a:rPr lang="en-US" sz="2400">
                <a:latin typeface="Times New Roman" panose="02020603050405020304" charset="0"/>
                <a:cs typeface="Times New Roman" panose="02020603050405020304" charset="0"/>
              </a:rPr>
              <a:t>If the condition is purely periodontal, it can be diagnosed by visually following the groove to the gingival margin and by probing the depth of the pocket, which is usuallytubular in form and localized to this one area</a:t>
            </a:r>
            <a:r>
              <a:rPr lang="en-IN" altLang="en-US" sz="2400">
                <a:latin typeface="Times New Roman" panose="02020603050405020304" charset="0"/>
                <a:cs typeface="Times New Roman" panose="02020603050405020304" charset="0"/>
              </a:rPr>
              <a:t>.</a:t>
            </a:r>
          </a:p>
          <a:p>
            <a:pPr>
              <a:lnSpc>
                <a:spcPct val="150000"/>
              </a:lnSpc>
            </a:pPr>
            <a:r>
              <a:rPr lang="en-US" sz="2400">
                <a:latin typeface="Times New Roman" panose="02020603050405020304" charset="0"/>
                <a:cs typeface="Times New Roman" panose="02020603050405020304" charset="0"/>
                <a:sym typeface="+mn-ea"/>
              </a:rPr>
              <a:t>The tooth will respond to pulp-testing procedures.</a:t>
            </a:r>
            <a:endParaRPr lang="en-US" sz="2400"/>
          </a:p>
          <a:p>
            <a:pPr>
              <a:lnSpc>
                <a:spcPct val="150000"/>
              </a:lnSpc>
            </a:pP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sym typeface="+mn-ea"/>
              </a:rPr>
              <a:t>Bone destruction that vertically follows the groove may be apparent radiographically. </a:t>
            </a:r>
          </a:p>
          <a:p>
            <a:pPr>
              <a:lnSpc>
                <a:spcPct val="150000"/>
              </a:lnSpc>
            </a:pPr>
            <a:r>
              <a:rPr lang="en-IN" altLang="en-US" sz="2400">
                <a:latin typeface="Times New Roman" panose="02020603050405020304" charset="0"/>
                <a:cs typeface="Times New Roman" panose="02020603050405020304" charset="0"/>
                <a:sym typeface="+mn-ea"/>
              </a:rPr>
              <a:t>I</a:t>
            </a:r>
            <a:r>
              <a:rPr lang="en-US" sz="2400">
                <a:latin typeface="Times New Roman" panose="02020603050405020304" charset="0"/>
                <a:cs typeface="Times New Roman" panose="02020603050405020304" charset="0"/>
                <a:sym typeface="+mn-ea"/>
              </a:rPr>
              <a:t>f this condition is also associated with an endodontic disease, the patient may present clinically with any of the spectrum of endodontic symptoms.</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 The developmental groove may actually be visible on the radiograph.</a:t>
            </a:r>
          </a:p>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t will appear as a dark vertical line. </a:t>
            </a:r>
          </a:p>
          <a:p>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sym typeface="+mn-ea"/>
              </a:rPr>
              <a:t>This condition must be differentiated from a vertical fracture, which may give a similar radiographic appearance. </a:t>
            </a:r>
          </a:p>
          <a:p>
            <a:pPr>
              <a:lnSpc>
                <a:spcPct val="150000"/>
              </a:lnSpc>
            </a:pPr>
            <a:r>
              <a:rPr lang="en-US" sz="2400">
                <a:latin typeface="Times New Roman" panose="02020603050405020304" charset="0"/>
                <a:cs typeface="Times New Roman" panose="02020603050405020304" charset="0"/>
              </a:rPr>
              <a:t>Treatment consists of burring out the groove, placin</a:t>
            </a:r>
            <a:r>
              <a:rPr lang="en-IN" altLang="en-US" sz="2400">
                <a:latin typeface="Times New Roman" panose="02020603050405020304" charset="0"/>
                <a:cs typeface="Times New Roman" panose="02020603050405020304" charset="0"/>
              </a:rPr>
              <a:t>g </a:t>
            </a:r>
            <a:r>
              <a:rPr lang="en-US" sz="2400">
                <a:latin typeface="Times New Roman" panose="02020603050405020304" charset="0"/>
                <a:cs typeface="Times New Roman" panose="02020603050405020304" charset="0"/>
              </a:rPr>
              <a:t>bone substitutes, and surgical management of the soft tissues and underlying bone. </a:t>
            </a:r>
          </a:p>
          <a:p>
            <a:pPr>
              <a:lnSpc>
                <a:spcPct val="150000"/>
              </a:lnSpc>
            </a:pPr>
            <a:r>
              <a:rPr lang="en-US" sz="2400">
                <a:latin typeface="Times New Roman" panose="02020603050405020304" charset="0"/>
                <a:cs typeface="Times New Roman" panose="02020603050405020304" charset="0"/>
              </a:rPr>
              <a:t>Clinical case using Emdogain as a treatment adjunct was recently described</a:t>
            </a:r>
            <a:r>
              <a:rPr lang="en-IN" altLang="en-US" sz="2400">
                <a:latin typeface="Times New Roman" panose="02020603050405020304" charset="0"/>
                <a:cs typeface="Times New Roman" panose="02020603050405020304" charset="0"/>
              </a:rPr>
              <a:t>.</a:t>
            </a:r>
            <a:r>
              <a:rPr lang="en-US" sz="2400">
                <a:latin typeface="Times New Roman" panose="02020603050405020304" charset="0"/>
                <a:cs typeface="Times New Roman" panose="02020603050405020304"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2113</Words>
  <Application>Microsoft Office PowerPoint</Application>
  <PresentationFormat>Widescreen</PresentationFormat>
  <Paragraphs>177</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Book Antiqua</vt:lpstr>
      <vt:lpstr>Calibri</vt:lpstr>
      <vt:lpstr>Calibri Light</vt:lpstr>
      <vt:lpstr>Garamond</vt:lpstr>
      <vt:lpstr>Times New Roman</vt:lpstr>
      <vt:lpstr>Office Theme</vt:lpstr>
      <vt:lpstr>PowerPoint Presentation</vt:lpstr>
      <vt:lpstr>Specific learning Objectives </vt:lpstr>
      <vt:lpstr>CONTENTS </vt:lpstr>
      <vt:lpstr>DEVELOPMENTAL MALFORMATIONS</vt:lpstr>
      <vt:lpstr>PowerPoint Presentation</vt:lpstr>
      <vt:lpstr>PowerPoint Presentation</vt:lpstr>
      <vt:lpstr>PowerPoint Presentation</vt:lpstr>
      <vt:lpstr>PowerPoint Presentation</vt:lpstr>
      <vt:lpstr>PowerPoint Presentation</vt:lpstr>
      <vt:lpstr>PowerPoint Presentation</vt:lpstr>
      <vt:lpstr>CLASSIFICATION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Recommended by the World Workshop for Classification of Periodontal and Periimplant Diseases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Influence of pulpal pathologic condition on the periodontium </vt:lpstr>
      <vt:lpstr>PowerPoint Presentation</vt:lpstr>
      <vt:lpstr>PowerPoint Presentation</vt:lpstr>
      <vt:lpstr>PowerPoint Presentation</vt:lpstr>
      <vt:lpstr>PowerPoint Presentation</vt:lpstr>
      <vt:lpstr>PowerPoint Presentation</vt:lpstr>
      <vt:lpstr>Influence of periodontal inflammation on the pulp</vt:lpstr>
      <vt:lpstr>PowerPoint Presentation</vt:lpstr>
      <vt:lpstr>PowerPoint Presentation</vt:lpstr>
      <vt:lpstr>PowerPoint Presentation</vt:lpstr>
      <vt:lpstr>TAKE HOME MESSAGE   </vt:lpstr>
      <vt:lpstr>QUESTIONS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 learning Objectives </dc:title>
  <dc:creator>Md ahmed ali Khan</dc:creator>
  <cp:lastModifiedBy>Md ahmed ali Khan</cp:lastModifiedBy>
  <cp:revision>1</cp:revision>
  <dcterms:created xsi:type="dcterms:W3CDTF">2023-04-18T18:15:38Z</dcterms:created>
  <dcterms:modified xsi:type="dcterms:W3CDTF">2023-04-18T18:32:14Z</dcterms:modified>
</cp:coreProperties>
</file>